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325" r:id="rId4"/>
    <p:sldId id="333" r:id="rId5"/>
    <p:sldId id="338" r:id="rId6"/>
    <p:sldId id="346" r:id="rId7"/>
    <p:sldId id="292" r:id="rId8"/>
    <p:sldId id="293" r:id="rId9"/>
    <p:sldId id="258" r:id="rId10"/>
    <p:sldId id="291" r:id="rId11"/>
    <p:sldId id="268" r:id="rId12"/>
    <p:sldId id="262" r:id="rId13"/>
    <p:sldId id="260" r:id="rId14"/>
    <p:sldId id="261" r:id="rId15"/>
    <p:sldId id="263" r:id="rId16"/>
    <p:sldId id="269" r:id="rId17"/>
    <p:sldId id="279" r:id="rId18"/>
    <p:sldId id="306" r:id="rId19"/>
    <p:sldId id="299" r:id="rId20"/>
    <p:sldId id="270" r:id="rId21"/>
    <p:sldId id="276" r:id="rId22"/>
    <p:sldId id="300" r:id="rId23"/>
    <p:sldId id="322" r:id="rId24"/>
    <p:sldId id="326" r:id="rId25"/>
    <p:sldId id="301" r:id="rId26"/>
    <p:sldId id="337" r:id="rId27"/>
    <p:sldId id="312" r:id="rId28"/>
    <p:sldId id="295" r:id="rId29"/>
    <p:sldId id="266" r:id="rId30"/>
    <p:sldId id="267" r:id="rId31"/>
    <p:sldId id="264" r:id="rId32"/>
    <p:sldId id="296" r:id="rId33"/>
    <p:sldId id="259" r:id="rId34"/>
    <p:sldId id="297" r:id="rId35"/>
    <p:sldId id="347" r:id="rId36"/>
    <p:sldId id="271" r:id="rId37"/>
    <p:sldId id="272" r:id="rId38"/>
    <p:sldId id="340" r:id="rId39"/>
    <p:sldId id="348" r:id="rId40"/>
    <p:sldId id="309" r:id="rId41"/>
    <p:sldId id="313" r:id="rId42"/>
    <p:sldId id="342" r:id="rId43"/>
    <p:sldId id="316" r:id="rId44"/>
    <p:sldId id="298" r:id="rId45"/>
    <p:sldId id="303" r:id="rId46"/>
    <p:sldId id="304" r:id="rId47"/>
    <p:sldId id="305" r:id="rId48"/>
    <p:sldId id="280" r:id="rId49"/>
    <p:sldId id="281" r:id="rId50"/>
    <p:sldId id="282" r:id="rId51"/>
    <p:sldId id="307" r:id="rId52"/>
    <p:sldId id="289" r:id="rId53"/>
    <p:sldId id="290" r:id="rId54"/>
    <p:sldId id="323" r:id="rId55"/>
    <p:sldId id="308" r:id="rId56"/>
    <p:sldId id="311" r:id="rId57"/>
    <p:sldId id="314" r:id="rId58"/>
    <p:sldId id="315" r:id="rId59"/>
    <p:sldId id="327" r:id="rId60"/>
    <p:sldId id="287" r:id="rId61"/>
    <p:sldId id="339" r:id="rId62"/>
    <p:sldId id="288" r:id="rId63"/>
    <p:sldId id="343" r:id="rId64"/>
    <p:sldId id="320" r:id="rId65"/>
    <p:sldId id="310" r:id="rId66"/>
    <p:sldId id="328" r:id="rId67"/>
    <p:sldId id="273" r:id="rId68"/>
    <p:sldId id="318" r:id="rId69"/>
    <p:sldId id="274" r:id="rId70"/>
    <p:sldId id="275" r:id="rId71"/>
    <p:sldId id="317" r:id="rId72"/>
    <p:sldId id="283" r:id="rId73"/>
    <p:sldId id="319" r:id="rId74"/>
    <p:sldId id="284" r:id="rId75"/>
    <p:sldId id="285" r:id="rId76"/>
    <p:sldId id="324" r:id="rId77"/>
    <p:sldId id="321" r:id="rId78"/>
    <p:sldId id="345" r:id="rId79"/>
    <p:sldId id="329" r:id="rId80"/>
    <p:sldId id="331" r:id="rId81"/>
    <p:sldId id="286" r:id="rId82"/>
    <p:sldId id="332" r:id="rId83"/>
    <p:sldId id="336" r:id="rId84"/>
    <p:sldId id="334" r:id="rId85"/>
    <p:sldId id="344" r:id="rId86"/>
    <p:sldId id="335" r:id="rId87"/>
    <p:sldId id="330" r:id="rId8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2798E65-4957-CD48-9B7A-01C563E96C35}">
          <p14:sldIdLst>
            <p14:sldId id="256"/>
            <p14:sldId id="257"/>
            <p14:sldId id="325"/>
            <p14:sldId id="333"/>
            <p14:sldId id="338"/>
            <p14:sldId id="346"/>
            <p14:sldId id="292"/>
          </p14:sldIdLst>
        </p14:section>
        <p14:section name="Compiler architecture" id="{9846F2DC-69A2-3E42-B7E6-2D6A0A017B7B}">
          <p14:sldIdLst>
            <p14:sldId id="293"/>
            <p14:sldId id="258"/>
            <p14:sldId id="291"/>
            <p14:sldId id="268"/>
            <p14:sldId id="262"/>
            <p14:sldId id="260"/>
            <p14:sldId id="261"/>
            <p14:sldId id="263"/>
            <p14:sldId id="269"/>
            <p14:sldId id="279"/>
          </p14:sldIdLst>
        </p14:section>
        <p14:section name="Source code organization" id="{46B372F6-A812-E84D-9D5B-98F6A0FABB0B}">
          <p14:sldIdLst>
            <p14:sldId id="306"/>
            <p14:sldId id="299"/>
            <p14:sldId id="270"/>
            <p14:sldId id="276"/>
            <p14:sldId id="300"/>
            <p14:sldId id="322"/>
            <p14:sldId id="326"/>
            <p14:sldId id="301"/>
            <p14:sldId id="337"/>
            <p14:sldId id="312"/>
          </p14:sldIdLst>
        </p14:section>
        <p14:section name="IR and Visitors" id="{2BCC38EE-AF91-024A-BDB0-9A812AA602BC}">
          <p14:sldIdLst>
            <p14:sldId id="295"/>
            <p14:sldId id="266"/>
            <p14:sldId id="267"/>
            <p14:sldId id="264"/>
            <p14:sldId id="296"/>
            <p14:sldId id="259"/>
            <p14:sldId id="297"/>
            <p14:sldId id="347"/>
            <p14:sldId id="271"/>
            <p14:sldId id="272"/>
            <p14:sldId id="340"/>
            <p14:sldId id="348"/>
            <p14:sldId id="309"/>
            <p14:sldId id="313"/>
            <p14:sldId id="342"/>
            <p14:sldId id="316"/>
            <p14:sldId id="298"/>
            <p14:sldId id="303"/>
            <p14:sldId id="304"/>
            <p14:sldId id="305"/>
            <p14:sldId id="280"/>
            <p14:sldId id="281"/>
            <p14:sldId id="282"/>
            <p14:sldId id="307"/>
            <p14:sldId id="289"/>
            <p14:sldId id="290"/>
            <p14:sldId id="323"/>
            <p14:sldId id="308"/>
            <p14:sldId id="311"/>
            <p14:sldId id="314"/>
            <p14:sldId id="315"/>
            <p14:sldId id="327"/>
            <p14:sldId id="287"/>
            <p14:sldId id="339"/>
            <p14:sldId id="288"/>
            <p14:sldId id="343"/>
            <p14:sldId id="320"/>
            <p14:sldId id="310"/>
          </p14:sldIdLst>
        </p14:section>
        <p14:section name="Front-end structure" id="{0CC26519-4DC9-9448-93D4-5105870EF9A6}">
          <p14:sldIdLst>
            <p14:sldId id="328"/>
            <p14:sldId id="273"/>
            <p14:sldId id="318"/>
            <p14:sldId id="274"/>
            <p14:sldId id="275"/>
            <p14:sldId id="317"/>
            <p14:sldId id="283"/>
            <p14:sldId id="319"/>
            <p14:sldId id="284"/>
            <p14:sldId id="285"/>
            <p14:sldId id="324"/>
            <p14:sldId id="321"/>
            <p14:sldId id="345"/>
          </p14:sldIdLst>
        </p14:section>
        <p14:section name="Sample back-ends" id="{D163C4DC-B2F1-B24F-A60F-4DCEC59C22E6}">
          <p14:sldIdLst>
            <p14:sldId id="329"/>
            <p14:sldId id="331"/>
            <p14:sldId id="286"/>
            <p14:sldId id="332"/>
            <p14:sldId id="336"/>
            <p14:sldId id="334"/>
            <p14:sldId id="344"/>
            <p14:sldId id="335"/>
            <p14:sldId id="33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8A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548"/>
    <p:restoredTop sz="94669"/>
  </p:normalViewPr>
  <p:slideViewPr>
    <p:cSldViewPr snapToGrid="0" snapToObjects="1">
      <p:cViewPr varScale="1">
        <p:scale>
          <a:sx n="90" d="100"/>
          <a:sy n="90" d="100"/>
        </p:scale>
        <p:origin x="108" y="33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6" d="100"/>
        <a:sy n="12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1197B3-0373-CB48-B505-F837BCE3B7EE}" type="datetimeFigureOut">
              <a:rPr lang="en-US" smtClean="0"/>
              <a:t>6/10/2016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5219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1197B3-0373-CB48-B505-F837BCE3B7EE}" type="datetimeFigureOut">
              <a:rPr lang="en-US" smtClean="0"/>
              <a:t>6/10/2016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8812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1197B3-0373-CB48-B505-F837BCE3B7EE}" type="datetimeFigureOut">
              <a:rPr lang="en-US" smtClean="0"/>
              <a:t>6/10/2016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2425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1197B3-0373-CB48-B505-F837BCE3B7EE}" type="datetimeFigureOut">
              <a:rPr lang="en-US" smtClean="0"/>
              <a:t>6/10/2016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448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1197B3-0373-CB48-B505-F837BCE3B7EE}" type="datetimeFigureOut">
              <a:rPr lang="en-US" smtClean="0"/>
              <a:t>6/10/2016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7279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1197B3-0373-CB48-B505-F837BCE3B7EE}" type="datetimeFigureOut">
              <a:rPr lang="en-US" smtClean="0"/>
              <a:t>6/10/2016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2937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1197B3-0373-CB48-B505-F837BCE3B7EE}" type="datetimeFigureOut">
              <a:rPr lang="en-US" smtClean="0"/>
              <a:t>6/10/2016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0637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1197B3-0373-CB48-B505-F837BCE3B7EE}" type="datetimeFigureOut">
              <a:rPr lang="en-US" smtClean="0"/>
              <a:t>6/10/2016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536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1197B3-0373-CB48-B505-F837BCE3B7EE}" type="datetimeFigureOut">
              <a:rPr lang="en-US" smtClean="0"/>
              <a:t>6/10/2016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959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1197B3-0373-CB48-B505-F837BCE3B7EE}" type="datetimeFigureOut">
              <a:rPr lang="en-US" smtClean="0"/>
              <a:t>6/10/2016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6882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1197B3-0373-CB48-B505-F837BCE3B7EE}" type="datetimeFigureOut">
              <a:rPr lang="en-US" smtClean="0"/>
              <a:t>6/10/2016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2862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1197B3-0373-CB48-B505-F837BCE3B7EE}" type="datetimeFigureOut">
              <a:rPr lang="en-US" smtClean="0"/>
              <a:t>6/10/2016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42AF81-9595-BA4F-9729-1599F122A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1602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tiff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tiff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tiff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tiff"/><Relationship Id="rId2" Type="http://schemas.openxmlformats.org/officeDocument/2006/relationships/hyperlink" Target="http://cs.brown.edu/~sk/Publications/Books/ProgLangs/2007-04-26/plai-2007-04-26.pdf" TargetMode="Externa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tiff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tiff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tiff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hyperlink" Target="https://github.com/p4lang/behavioral-model" TargetMode="Externa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tiff"/><Relationship Id="rId2" Type="http://schemas.openxmlformats.org/officeDocument/2006/relationships/hyperlink" Target="https://github.com/p4lang/switch" TargetMode="Externa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P4 compiler </a:t>
            </a:r>
            <a:r>
              <a:rPr lang="en-US" dirty="0" smtClean="0"/>
              <a:t>architecture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June </a:t>
            </a:r>
            <a:r>
              <a:rPr lang="en-US" dirty="0" smtClean="0"/>
              <a:t>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4955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Front-end is a service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358030" y="2965839"/>
            <a:ext cx="1495031" cy="19450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Mid-end</a:t>
            </a:r>
          </a:p>
        </p:txBody>
      </p:sp>
      <p:sp>
        <p:nvSpPr>
          <p:cNvPr id="6" name="Rectangle 5"/>
          <p:cNvSpPr/>
          <p:nvPr/>
        </p:nvSpPr>
        <p:spPr>
          <a:xfrm>
            <a:off x="2705553" y="2965839"/>
            <a:ext cx="1495031" cy="194507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Front-end</a:t>
            </a:r>
          </a:p>
        </p:txBody>
      </p:sp>
      <p:sp>
        <p:nvSpPr>
          <p:cNvPr id="7" name="Rectangle 6"/>
          <p:cNvSpPr/>
          <p:nvPr/>
        </p:nvSpPr>
        <p:spPr>
          <a:xfrm>
            <a:off x="7978352" y="2965839"/>
            <a:ext cx="1495031" cy="194507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Back-end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959509" y="3729595"/>
            <a:ext cx="5521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P4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486810" y="3729595"/>
            <a:ext cx="4700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/>
              <a:t>IR</a:t>
            </a:r>
            <a:endParaRPr lang="en-US" sz="2800" dirty="0"/>
          </a:p>
        </p:txBody>
      </p:sp>
      <p:sp>
        <p:nvSpPr>
          <p:cNvPr id="10" name="TextBox 9"/>
          <p:cNvSpPr txBox="1"/>
          <p:nvPr/>
        </p:nvSpPr>
        <p:spPr>
          <a:xfrm>
            <a:off x="7114100" y="3729595"/>
            <a:ext cx="4700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/>
              <a:t>IR</a:t>
            </a:r>
            <a:endParaRPr lang="en-US" sz="2800" dirty="0"/>
          </a:p>
        </p:txBody>
      </p:sp>
      <p:sp>
        <p:nvSpPr>
          <p:cNvPr id="11" name="Right Arrow 10"/>
          <p:cNvSpPr/>
          <p:nvPr/>
        </p:nvSpPr>
        <p:spPr>
          <a:xfrm>
            <a:off x="2536760" y="3841928"/>
            <a:ext cx="168793" cy="34933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2" name="Right Arrow 11"/>
          <p:cNvSpPr/>
          <p:nvPr/>
        </p:nvSpPr>
        <p:spPr>
          <a:xfrm>
            <a:off x="4214110" y="3841928"/>
            <a:ext cx="168793" cy="34933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3" name="Right Arrow 12"/>
          <p:cNvSpPr/>
          <p:nvPr/>
        </p:nvSpPr>
        <p:spPr>
          <a:xfrm>
            <a:off x="5181192" y="3841928"/>
            <a:ext cx="168793" cy="34933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4" name="Right Arrow 13"/>
          <p:cNvSpPr/>
          <p:nvPr/>
        </p:nvSpPr>
        <p:spPr>
          <a:xfrm>
            <a:off x="6853061" y="3841928"/>
            <a:ext cx="168793" cy="34933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5" name="Right Arrow 14"/>
          <p:cNvSpPr/>
          <p:nvPr/>
        </p:nvSpPr>
        <p:spPr>
          <a:xfrm>
            <a:off x="7802990" y="3841928"/>
            <a:ext cx="168793" cy="34933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4" name="Rounded Rectangle 23"/>
          <p:cNvSpPr/>
          <p:nvPr/>
        </p:nvSpPr>
        <p:spPr>
          <a:xfrm>
            <a:off x="2705552" y="2645229"/>
            <a:ext cx="2331811" cy="2661557"/>
          </a:xfrm>
          <a:prstGeom prst="round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3224894" y="5442730"/>
            <a:ext cx="1437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libFrontEnd.a</a:t>
            </a:r>
            <a:endParaRPr lang="en-US" dirty="0"/>
          </a:p>
        </p:txBody>
      </p:sp>
      <p:sp>
        <p:nvSpPr>
          <p:cNvPr id="26" name="Rounded Rectangle 25"/>
          <p:cNvSpPr/>
          <p:nvPr/>
        </p:nvSpPr>
        <p:spPr>
          <a:xfrm>
            <a:off x="5083895" y="2660426"/>
            <a:ext cx="4770398" cy="2661557"/>
          </a:xfrm>
          <a:prstGeom prst="round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6853061" y="5744761"/>
            <a:ext cx="10401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back-end</a:t>
            </a:r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6359628" y="5086661"/>
            <a:ext cx="2218931" cy="543926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/>
              <a:t>main()</a:t>
            </a:r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5415808" y="3019851"/>
            <a:ext cx="10213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Passes in</a:t>
            </a:r>
            <a:br>
              <a:rPr lang="en-US" dirty="0" smtClean="0"/>
            </a:br>
            <a:r>
              <a:rPr lang="en-US" dirty="0" err="1" smtClean="0"/>
              <a:t>midend</a:t>
            </a:r>
            <a:r>
              <a:rPr lang="en-US" dirty="0" smtClean="0"/>
              <a:t>/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338811" y="1900149"/>
            <a:ext cx="1065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smtClean="0"/>
              <a:t>Fixed</a:t>
            </a:r>
            <a:endParaRPr lang="en-US" sz="3200" dirty="0"/>
          </a:p>
        </p:txBody>
      </p:sp>
      <p:sp>
        <p:nvSpPr>
          <p:cNvPr id="21" name="TextBox 20"/>
          <p:cNvSpPr txBox="1"/>
          <p:nvPr/>
        </p:nvSpPr>
        <p:spPr>
          <a:xfrm>
            <a:off x="5587448" y="1900149"/>
            <a:ext cx="38692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smtClean="0"/>
              <a:t>Customized per target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659505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Compiler flow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358030" y="2965839"/>
            <a:ext cx="1495031" cy="19450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Mid-end</a:t>
            </a:r>
          </a:p>
        </p:txBody>
      </p:sp>
      <p:sp>
        <p:nvSpPr>
          <p:cNvPr id="6" name="Rectangle 5"/>
          <p:cNvSpPr/>
          <p:nvPr/>
        </p:nvSpPr>
        <p:spPr>
          <a:xfrm>
            <a:off x="2705553" y="2965839"/>
            <a:ext cx="1495031" cy="194507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Front-end</a:t>
            </a:r>
          </a:p>
        </p:txBody>
      </p:sp>
      <p:sp>
        <p:nvSpPr>
          <p:cNvPr id="7" name="Rectangle 6"/>
          <p:cNvSpPr/>
          <p:nvPr/>
        </p:nvSpPr>
        <p:spPr>
          <a:xfrm>
            <a:off x="7978352" y="2965839"/>
            <a:ext cx="1495031" cy="194507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Back-end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483470" y="3729595"/>
            <a:ext cx="4700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IR</a:t>
            </a:r>
            <a:endParaRPr lang="en-US" sz="2800" dirty="0"/>
          </a:p>
        </p:txBody>
      </p:sp>
      <p:sp>
        <p:nvSpPr>
          <p:cNvPr id="10" name="TextBox 9"/>
          <p:cNvSpPr txBox="1"/>
          <p:nvPr/>
        </p:nvSpPr>
        <p:spPr>
          <a:xfrm>
            <a:off x="1118672" y="5237018"/>
            <a:ext cx="5533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P4</a:t>
            </a:r>
            <a:endParaRPr lang="en-US" sz="2800" dirty="0"/>
          </a:p>
        </p:txBody>
      </p:sp>
      <p:sp>
        <p:nvSpPr>
          <p:cNvPr id="11" name="Right Arrow 10"/>
          <p:cNvSpPr/>
          <p:nvPr/>
        </p:nvSpPr>
        <p:spPr>
          <a:xfrm>
            <a:off x="2536760" y="3841928"/>
            <a:ext cx="168793" cy="34933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2" name="Right Arrow 11"/>
          <p:cNvSpPr/>
          <p:nvPr/>
        </p:nvSpPr>
        <p:spPr>
          <a:xfrm>
            <a:off x="4214110" y="3841928"/>
            <a:ext cx="168793" cy="34933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3" name="Right Arrow 12"/>
          <p:cNvSpPr/>
          <p:nvPr/>
        </p:nvSpPr>
        <p:spPr>
          <a:xfrm>
            <a:off x="5181192" y="3841928"/>
            <a:ext cx="168793" cy="34933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4" name="Right Arrow 13"/>
          <p:cNvSpPr/>
          <p:nvPr/>
        </p:nvSpPr>
        <p:spPr>
          <a:xfrm>
            <a:off x="6853061" y="3841928"/>
            <a:ext cx="168793" cy="34933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5" name="Right Arrow 14"/>
          <p:cNvSpPr/>
          <p:nvPr/>
        </p:nvSpPr>
        <p:spPr>
          <a:xfrm>
            <a:off x="7802990" y="3841928"/>
            <a:ext cx="168793" cy="34933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9" name="Rectangle 18"/>
          <p:cNvSpPr/>
          <p:nvPr/>
        </p:nvSpPr>
        <p:spPr>
          <a:xfrm>
            <a:off x="522514" y="2553195"/>
            <a:ext cx="1721922" cy="268382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 smtClean="0"/>
          </a:p>
          <a:p>
            <a:pPr algn="ctr"/>
            <a:r>
              <a:rPr lang="en-US" dirty="0" smtClean="0"/>
              <a:t>User</a:t>
            </a:r>
          </a:p>
          <a:p>
            <a:pPr algn="ctr"/>
            <a:r>
              <a:rPr lang="en-US" dirty="0" smtClean="0"/>
              <a:t>program</a:t>
            </a:r>
          </a:p>
        </p:txBody>
      </p:sp>
      <p:sp>
        <p:nvSpPr>
          <p:cNvPr id="20" name="Rectangle 19"/>
          <p:cNvSpPr/>
          <p:nvPr/>
        </p:nvSpPr>
        <p:spPr>
          <a:xfrm>
            <a:off x="653143" y="2755075"/>
            <a:ext cx="1484416" cy="843148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/>
              <a:t>Arch definition</a:t>
            </a:r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653143" y="3729595"/>
            <a:ext cx="1484416" cy="461666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/>
              <a:t>Libraries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7125968" y="3729595"/>
            <a:ext cx="4700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IR</a:t>
            </a:r>
            <a:endParaRPr lang="en-US" sz="2800" dirty="0"/>
          </a:p>
        </p:txBody>
      </p:sp>
      <p:sp>
        <p:nvSpPr>
          <p:cNvPr id="23" name="Right Arrow 22"/>
          <p:cNvSpPr/>
          <p:nvPr/>
        </p:nvSpPr>
        <p:spPr>
          <a:xfrm>
            <a:off x="9468918" y="3816538"/>
            <a:ext cx="168793" cy="34933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4" name="Rectangle 23"/>
          <p:cNvSpPr/>
          <p:nvPr/>
        </p:nvSpPr>
        <p:spPr>
          <a:xfrm>
            <a:off x="9761517" y="3367390"/>
            <a:ext cx="1484416" cy="461666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Output file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7978352" y="1841197"/>
            <a:ext cx="1490565" cy="686598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/>
              <a:t>Control-plane API</a:t>
            </a:r>
            <a:endParaRPr lang="en-US" dirty="0"/>
          </a:p>
        </p:txBody>
      </p:sp>
      <p:sp>
        <p:nvSpPr>
          <p:cNvPr id="28" name="Right Arrow 27"/>
          <p:cNvSpPr/>
          <p:nvPr/>
        </p:nvSpPr>
        <p:spPr>
          <a:xfrm rot="16200000">
            <a:off x="8585618" y="2650922"/>
            <a:ext cx="280498" cy="34933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9" name="Rectangle 28"/>
          <p:cNvSpPr/>
          <p:nvPr/>
        </p:nvSpPr>
        <p:spPr>
          <a:xfrm>
            <a:off x="5453041" y="5248894"/>
            <a:ext cx="1484416" cy="976154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/>
              <a:t>Architecture-specific policies</a:t>
            </a:r>
            <a:endParaRPr lang="en-US" dirty="0"/>
          </a:p>
        </p:txBody>
      </p:sp>
      <p:sp>
        <p:nvSpPr>
          <p:cNvPr id="30" name="Right Arrow 29"/>
          <p:cNvSpPr/>
          <p:nvPr/>
        </p:nvSpPr>
        <p:spPr>
          <a:xfrm rot="16200000">
            <a:off x="6000923" y="4933978"/>
            <a:ext cx="280498" cy="34933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31" name="Rectangle 30"/>
          <p:cNvSpPr/>
          <p:nvPr/>
        </p:nvSpPr>
        <p:spPr>
          <a:xfrm>
            <a:off x="7984502" y="5209912"/>
            <a:ext cx="1484416" cy="976154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Architecture</a:t>
            </a:r>
          </a:p>
          <a:p>
            <a:pPr algn="ctr"/>
            <a:r>
              <a:rPr lang="en-US" dirty="0" smtClean="0"/>
              <a:t>details</a:t>
            </a:r>
            <a:endParaRPr lang="en-US" dirty="0"/>
          </a:p>
        </p:txBody>
      </p:sp>
      <p:sp>
        <p:nvSpPr>
          <p:cNvPr id="32" name="Right Arrow 31"/>
          <p:cNvSpPr/>
          <p:nvPr/>
        </p:nvSpPr>
        <p:spPr>
          <a:xfrm rot="16200000">
            <a:off x="8532384" y="4894996"/>
            <a:ext cx="280498" cy="34933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33" name="Rectangle 32"/>
          <p:cNvSpPr/>
          <p:nvPr/>
        </p:nvSpPr>
        <p:spPr>
          <a:xfrm>
            <a:off x="9761517" y="3973031"/>
            <a:ext cx="1484416" cy="587504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Debugging</a:t>
            </a:r>
          </a:p>
          <a:p>
            <a:pPr algn="ctr"/>
            <a:r>
              <a:rPr lang="en-US" dirty="0" smtClean="0"/>
              <a:t>information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6934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Compilation stages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5749" y="1371600"/>
            <a:ext cx="11470821" cy="4805363"/>
          </a:xfrm>
        </p:spPr>
        <p:txBody>
          <a:bodyPr/>
          <a:lstStyle/>
          <a:p>
            <a:r>
              <a:rPr lang="en-US" dirty="0" smtClean="0"/>
              <a:t>Front-end: </a:t>
            </a:r>
          </a:p>
          <a:p>
            <a:pPr lvl="1"/>
            <a:r>
              <a:rPr lang="en-US" dirty="0" smtClean="0"/>
              <a:t>Completely architecture-independent</a:t>
            </a:r>
          </a:p>
          <a:p>
            <a:pPr lvl="1"/>
            <a:r>
              <a:rPr lang="en-US" dirty="0" smtClean="0"/>
              <a:t>Program validation, type checking</a:t>
            </a:r>
          </a:p>
          <a:p>
            <a:pPr lvl="1"/>
            <a:r>
              <a:rPr lang="en-US" dirty="0" smtClean="0"/>
              <a:t>Architecture-independent optimizations</a:t>
            </a:r>
          </a:p>
          <a:p>
            <a:r>
              <a:rPr lang="en-US" dirty="0" smtClean="0"/>
              <a:t>Mid-end: </a:t>
            </a:r>
          </a:p>
          <a:p>
            <a:pPr lvl="1"/>
            <a:r>
              <a:rPr lang="en-US" dirty="0" smtClean="0"/>
              <a:t>architecture independent optimizations driven by architecture-dependent policies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ame base IR as front-end</a:t>
            </a:r>
          </a:p>
          <a:p>
            <a:r>
              <a:rPr lang="en-US" dirty="0" smtClean="0"/>
              <a:t>Back-end:</a:t>
            </a:r>
          </a:p>
          <a:p>
            <a:pPr lvl="1"/>
            <a:r>
              <a:rPr lang="en-US" dirty="0" smtClean="0"/>
              <a:t>Completely target-dependent</a:t>
            </a:r>
          </a:p>
          <a:p>
            <a:pPr lvl="1"/>
            <a:r>
              <a:rPr lang="en-US" dirty="0" smtClean="0"/>
              <a:t>Resource allocation, code generation</a:t>
            </a:r>
          </a:p>
          <a:p>
            <a:pPr lvl="1"/>
            <a:r>
              <a:rPr lang="en-US" dirty="0" smtClean="0"/>
              <a:t>Can use a custom IR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69085" y="728419"/>
            <a:ext cx="3293390" cy="1387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88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Front-end passes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496291"/>
            <a:ext cx="8229600" cy="5137809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Program parsing</a:t>
            </a:r>
          </a:p>
          <a:p>
            <a:r>
              <a:rPr lang="en-US" dirty="0" smtClean="0"/>
              <a:t>Validation</a:t>
            </a:r>
          </a:p>
          <a:p>
            <a:r>
              <a:rPr lang="en-US" dirty="0" smtClean="0"/>
              <a:t>Name resolution</a:t>
            </a:r>
          </a:p>
          <a:p>
            <a:r>
              <a:rPr lang="en-US" dirty="0" smtClean="0"/>
              <a:t>Type checking/type inference (</a:t>
            </a:r>
            <a:r>
              <a:rPr lang="en-US" dirty="0" err="1" smtClean="0"/>
              <a:t>Hindley</a:t>
            </a:r>
            <a:r>
              <a:rPr lang="en-US" dirty="0" smtClean="0"/>
              <a:t>-Milner)</a:t>
            </a:r>
          </a:p>
          <a:p>
            <a:r>
              <a:rPr lang="en-US" dirty="0" smtClean="0"/>
              <a:t>Optimizations</a:t>
            </a:r>
          </a:p>
          <a:p>
            <a:pPr lvl="1"/>
            <a:r>
              <a:rPr lang="en-US" dirty="0" smtClean="0"/>
              <a:t>Constant folding</a:t>
            </a:r>
          </a:p>
          <a:p>
            <a:pPr lvl="1"/>
            <a:r>
              <a:rPr lang="en-US" dirty="0" smtClean="0"/>
              <a:t>Strength reduction</a:t>
            </a:r>
          </a:p>
          <a:p>
            <a:pPr lvl="1"/>
            <a:r>
              <a:rPr lang="en-US" dirty="0" smtClean="0"/>
              <a:t>Dead code removal</a:t>
            </a:r>
          </a:p>
          <a:p>
            <a:pPr lvl="1"/>
            <a:r>
              <a:rPr lang="en-US" dirty="0" smtClean="0"/>
              <a:t>Control-flow simplifications</a:t>
            </a:r>
          </a:p>
          <a:p>
            <a:r>
              <a:rPr lang="en-US" dirty="0" smtClean="0"/>
              <a:t>Compile-time evaluation &amp; specialization</a:t>
            </a:r>
          </a:p>
          <a:p>
            <a:r>
              <a:rPr lang="en-US" dirty="0" smtClean="0"/>
              <a:t>Conversion to P4 source</a:t>
            </a:r>
          </a:p>
          <a:p>
            <a:r>
              <a:rPr lang="en-US" dirty="0" smtClean="0"/>
              <a:t>Deparser inference (for </a:t>
            </a:r>
            <a:r>
              <a:rPr lang="en-US" dirty="0" smtClean="0"/>
              <a:t>P4_14 </a:t>
            </a:r>
            <a:r>
              <a:rPr lang="en-US" dirty="0" smtClean="0"/>
              <a:t>programs</a:t>
            </a:r>
            <a:r>
              <a:rPr lang="en-US" dirty="0"/>
              <a:t>)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69085" y="728419"/>
            <a:ext cx="1108129" cy="1387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865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49147"/>
          </a:xfrm>
        </p:spPr>
        <p:txBody>
          <a:bodyPr/>
          <a:lstStyle/>
          <a:p>
            <a:r>
              <a:rPr lang="en-US" dirty="0" smtClean="0"/>
              <a:t>Mid-end passes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80160"/>
            <a:ext cx="10515600" cy="5474208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Mid-end is per-target</a:t>
            </a:r>
          </a:p>
          <a:p>
            <a:r>
              <a:rPr lang="en-US" dirty="0" smtClean="0"/>
              <a:t>Implemented passes:</a:t>
            </a:r>
            <a:endParaRPr lang="en-US" dirty="0"/>
          </a:p>
          <a:p>
            <a:pPr lvl="1"/>
            <a:r>
              <a:rPr lang="en-US" dirty="0" smtClean="0"/>
              <a:t>Give unique names to variables</a:t>
            </a:r>
          </a:p>
          <a:p>
            <a:pPr lvl="1"/>
            <a:r>
              <a:rPr lang="en-US" dirty="0" smtClean="0"/>
              <a:t>Move locals to top-level scope</a:t>
            </a:r>
          </a:p>
          <a:p>
            <a:pPr lvl="1"/>
            <a:r>
              <a:rPr lang="en-US" dirty="0" smtClean="0"/>
              <a:t>Remove returns and exits</a:t>
            </a:r>
          </a:p>
          <a:p>
            <a:pPr lvl="1"/>
            <a:r>
              <a:rPr lang="en-US" dirty="0" err="1" smtClean="0"/>
              <a:t>Inlining</a:t>
            </a:r>
            <a:r>
              <a:rPr lang="en-US" dirty="0" smtClean="0"/>
              <a:t> (control, action)</a:t>
            </a:r>
          </a:p>
          <a:p>
            <a:pPr lvl="1"/>
            <a:r>
              <a:rPr lang="en-US" dirty="0" smtClean="0"/>
              <a:t>Copy propagation</a:t>
            </a:r>
          </a:p>
          <a:p>
            <a:pPr lvl="1"/>
            <a:r>
              <a:rPr lang="en-US" dirty="0" smtClean="0"/>
              <a:t>Clone actions per consumer</a:t>
            </a:r>
          </a:p>
          <a:p>
            <a:pPr lvl="1"/>
            <a:r>
              <a:rPr lang="en-US" dirty="0" smtClean="0"/>
              <a:t>Create actions / tables from statements and </a:t>
            </a:r>
            <a:r>
              <a:rPr lang="en-US" dirty="0" smtClean="0"/>
              <a:t>actions</a:t>
            </a:r>
          </a:p>
          <a:p>
            <a:pPr lvl="1"/>
            <a:r>
              <a:rPr lang="en-US" dirty="0" smtClean="0"/>
              <a:t>Remove table/action parameters</a:t>
            </a:r>
            <a:endParaRPr lang="en-US" dirty="0" smtClean="0"/>
          </a:p>
          <a:p>
            <a:r>
              <a:rPr lang="en-US" dirty="0" smtClean="0"/>
              <a:t>To be done:</a:t>
            </a:r>
          </a:p>
          <a:p>
            <a:pPr lvl="1"/>
            <a:r>
              <a:rPr lang="en-US" dirty="0" smtClean="0"/>
              <a:t>Parser </a:t>
            </a:r>
            <a:r>
              <a:rPr lang="en-US" dirty="0" err="1" smtClean="0"/>
              <a:t>inlining</a:t>
            </a:r>
            <a:endParaRPr lang="en-US" dirty="0" smtClean="0"/>
          </a:p>
          <a:p>
            <a:pPr lvl="1"/>
            <a:r>
              <a:rPr lang="en-US" dirty="0"/>
              <a:t>Parser loop </a:t>
            </a:r>
            <a:r>
              <a:rPr lang="en-US" dirty="0" smtClean="0"/>
              <a:t>unrolling</a:t>
            </a:r>
          </a:p>
          <a:p>
            <a:pPr lvl="1"/>
            <a:r>
              <a:rPr lang="en-US" dirty="0"/>
              <a:t>Table fragmentation/coalescing/replication</a:t>
            </a:r>
          </a:p>
          <a:p>
            <a:pPr lvl="1"/>
            <a:r>
              <a:rPr lang="en-US" dirty="0"/>
              <a:t>Parser state </a:t>
            </a:r>
            <a:r>
              <a:rPr lang="en-US" dirty="0" smtClean="0"/>
              <a:t>splitting/combining</a:t>
            </a:r>
          </a:p>
          <a:p>
            <a:pPr lvl="1"/>
            <a:r>
              <a:rPr lang="en-US" dirty="0"/>
              <a:t>Dependency analysis	</a:t>
            </a:r>
          </a:p>
          <a:p>
            <a:pPr lvl="1"/>
            <a:r>
              <a:rPr lang="en-US" dirty="0" smtClean="0"/>
              <a:t>Field segmentation/packing</a:t>
            </a:r>
          </a:p>
          <a:p>
            <a:pPr lvl="1"/>
            <a:r>
              <a:rPr lang="en-US" dirty="0" smtClean="0"/>
              <a:t>Simplify complex </a:t>
            </a:r>
            <a:r>
              <a:rPr lang="en-US" dirty="0" smtClean="0"/>
              <a:t>expressions</a:t>
            </a:r>
            <a:endParaRPr lang="en-US" dirty="0"/>
          </a:p>
          <a:p>
            <a:pPr lvl="1"/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422969" y="728419"/>
            <a:ext cx="1053885" cy="1387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801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Back-end passes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Target-specific</a:t>
            </a:r>
          </a:p>
          <a:p>
            <a:r>
              <a:rPr lang="en-US" dirty="0" smtClean="0"/>
              <a:t>Can backtrack, even back into Mid-end</a:t>
            </a:r>
            <a:br>
              <a:rPr lang="en-US" dirty="0" smtClean="0"/>
            </a:br>
            <a:r>
              <a:rPr lang="en-US" dirty="0" smtClean="0"/>
              <a:t>(allows early passes to remake bad decisions)</a:t>
            </a:r>
          </a:p>
          <a:p>
            <a:r>
              <a:rPr lang="en-US" dirty="0" smtClean="0"/>
              <a:t>Lower code further to remove idioms not supported by target</a:t>
            </a:r>
          </a:p>
          <a:p>
            <a:r>
              <a:rPr lang="en-US" dirty="0" smtClean="0"/>
              <a:t>Resource allocation</a:t>
            </a:r>
          </a:p>
          <a:p>
            <a:pPr lvl="1"/>
            <a:r>
              <a:rPr lang="en-US" dirty="0" smtClean="0"/>
              <a:t>Table allocation and placement</a:t>
            </a:r>
          </a:p>
          <a:p>
            <a:pPr lvl="1"/>
            <a:r>
              <a:rPr lang="en-US" dirty="0" smtClean="0"/>
              <a:t>Register allocation</a:t>
            </a:r>
          </a:p>
          <a:p>
            <a:pPr lvl="1"/>
            <a:r>
              <a:rPr lang="en-US" dirty="0" smtClean="0"/>
              <a:t>Parser timing and control</a:t>
            </a:r>
          </a:p>
          <a:p>
            <a:pPr lvl="1"/>
            <a:r>
              <a:rPr lang="en-US" dirty="0" smtClean="0"/>
              <a:t>Allocate “extern” resources</a:t>
            </a:r>
          </a:p>
          <a:p>
            <a:r>
              <a:rPr lang="en-US" dirty="0" smtClean="0"/>
              <a:t>Target specific optimizations</a:t>
            </a:r>
          </a:p>
          <a:p>
            <a:r>
              <a:rPr lang="en-US" dirty="0" smtClean="0"/>
              <a:t>Code generation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69105" y="728419"/>
            <a:ext cx="1193370" cy="1387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855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Implementation details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02004"/>
          </a:xfrm>
        </p:spPr>
        <p:txBody>
          <a:bodyPr>
            <a:normAutofit/>
          </a:bodyPr>
          <a:lstStyle/>
          <a:p>
            <a:r>
              <a:rPr lang="en-US" dirty="0" smtClean="0"/>
              <a:t>Common infrastructure for all compiler passes</a:t>
            </a:r>
          </a:p>
          <a:p>
            <a:pPr lvl="1"/>
            <a:r>
              <a:rPr lang="en-US" dirty="0" smtClean="0"/>
              <a:t>Same IR and visitor base classes</a:t>
            </a:r>
          </a:p>
          <a:p>
            <a:pPr lvl="1"/>
            <a:r>
              <a:rPr lang="en-US" dirty="0" smtClean="0"/>
              <a:t>Common utilities (error reporting, collections, strings, etc.)</a:t>
            </a:r>
          </a:p>
          <a:p>
            <a:r>
              <a:rPr lang="en-US" dirty="0" smtClean="0"/>
              <a:t>C++11, using garbage-collection (-</a:t>
            </a:r>
            <a:r>
              <a:rPr lang="en-US" dirty="0" err="1" smtClean="0"/>
              <a:t>lgc</a:t>
            </a:r>
            <a:r>
              <a:rPr lang="en-US" dirty="0" smtClean="0"/>
              <a:t>)</a:t>
            </a:r>
          </a:p>
          <a:p>
            <a:r>
              <a:rPr lang="en-US" dirty="0" smtClean="0"/>
              <a:t>Clean separation between front-end and back-end</a:t>
            </a:r>
          </a:p>
          <a:p>
            <a:pPr lvl="1"/>
            <a:r>
              <a:rPr lang="en-US" dirty="0" smtClean="0"/>
              <a:t>New back-ends can be added easily</a:t>
            </a:r>
          </a:p>
          <a:p>
            <a:r>
              <a:rPr lang="en-US" dirty="0" smtClean="0"/>
              <a:t>IR can be extended (front-end and back-end have different IRs</a:t>
            </a:r>
            <a:r>
              <a:rPr lang="en-US" dirty="0" smtClean="0"/>
              <a:t>)</a:t>
            </a:r>
          </a:p>
          <a:p>
            <a:r>
              <a:rPr lang="en-US" dirty="0" smtClean="0"/>
              <a:t>IR can be serialized to/from text (under construction)</a:t>
            </a:r>
            <a:endParaRPr lang="en-US" dirty="0" smtClean="0"/>
          </a:p>
          <a:p>
            <a:r>
              <a:rPr lang="en-US" dirty="0" smtClean="0"/>
              <a:t>Passes can be added easily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5656" y="68118"/>
            <a:ext cx="2644085" cy="2644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291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0136" y="785247"/>
            <a:ext cx="1901864" cy="443768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1"/>
            <a:ext cx="10515600" cy="1292087"/>
          </a:xfrm>
        </p:spPr>
        <p:txBody>
          <a:bodyPr/>
          <a:lstStyle/>
          <a:p>
            <a:r>
              <a:rPr lang="en-US" dirty="0" smtClean="0"/>
              <a:t>Additional documentation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6461" y="1825625"/>
            <a:ext cx="10997339" cy="4351338"/>
          </a:xfrm>
        </p:spPr>
        <p:txBody>
          <a:bodyPr/>
          <a:lstStyle/>
          <a:p>
            <a:r>
              <a:rPr lang="en-US" dirty="0" smtClean="0"/>
              <a:t>All documentation is in the source tree</a:t>
            </a:r>
          </a:p>
          <a:p>
            <a:r>
              <a:rPr lang="en-US" dirty="0" smtClean="0"/>
              <a:t>Root of the documentation is in the docs/ folder of the source tree</a:t>
            </a:r>
          </a:p>
          <a:p>
            <a:r>
              <a:rPr lang="en-US" dirty="0"/>
              <a:t>P</a:t>
            </a:r>
            <a:r>
              <a:rPr lang="en-US" dirty="0" smtClean="0"/>
              <a:t>rovides links to other documentation files</a:t>
            </a:r>
          </a:p>
          <a:p>
            <a:r>
              <a:rPr lang="en-US" dirty="0" smtClean="0"/>
              <a:t>Each back-end can have additional documentation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3648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Source Code Organization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8659" y="539104"/>
            <a:ext cx="4445000" cy="295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840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2584" y="106097"/>
            <a:ext cx="10515600" cy="866990"/>
          </a:xfrm>
        </p:spPr>
        <p:txBody>
          <a:bodyPr/>
          <a:lstStyle/>
          <a:p>
            <a:r>
              <a:rPr lang="en-US" dirty="0" smtClean="0"/>
              <a:t>Repository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76" y="1247614"/>
            <a:ext cx="8231769" cy="4929349"/>
          </a:xfrm>
        </p:spPr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/p4lang/p4c.git</a:t>
            </a:r>
          </a:p>
          <a:p>
            <a:r>
              <a:rPr lang="en-US" dirty="0" smtClean="0"/>
              <a:t>Required software is described in docs/</a:t>
            </a:r>
            <a:r>
              <a:rPr lang="en-US" dirty="0" err="1" smtClean="0"/>
              <a:t>README.md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To build:</a:t>
            </a: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cd p4c</a:t>
            </a: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./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bootstrap.sh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cd build</a:t>
            </a: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make –j4</a:t>
            </a: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make check –j4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7945" y="1686760"/>
            <a:ext cx="2998585" cy="383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539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 smtClean="0"/>
              <a:t>Compiler goals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25564"/>
            <a:ext cx="10515600" cy="5421600"/>
          </a:xfrm>
        </p:spPr>
        <p:txBody>
          <a:bodyPr>
            <a:normAutofit/>
          </a:bodyPr>
          <a:lstStyle/>
          <a:p>
            <a:r>
              <a:rPr lang="en-US" dirty="0" smtClean="0"/>
              <a:t>Support current and future versions of P4</a:t>
            </a:r>
          </a:p>
          <a:p>
            <a:r>
              <a:rPr lang="en-US" dirty="0" smtClean="0"/>
              <a:t>Support multiple back-ends</a:t>
            </a:r>
          </a:p>
          <a:p>
            <a:pPr lvl="1"/>
            <a:r>
              <a:rPr lang="en-US" dirty="0" smtClean="0"/>
              <a:t>Generate code for ASICs and other targets</a:t>
            </a:r>
          </a:p>
          <a:p>
            <a:r>
              <a:rPr lang="en-US" dirty="0" smtClean="0"/>
              <a:t>Provide support for other tools (debuggers, IDEs, control-plane, etc.)</a:t>
            </a:r>
          </a:p>
          <a:p>
            <a:r>
              <a:rPr lang="en-US" dirty="0" smtClean="0"/>
              <a:t>Open-source front-end</a:t>
            </a:r>
          </a:p>
          <a:p>
            <a:r>
              <a:rPr lang="en-US" dirty="0" smtClean="0"/>
              <a:t>Extensible architecture (easy to add new passes and optimizations)</a:t>
            </a:r>
          </a:p>
          <a:p>
            <a:r>
              <a:rPr lang="en-US" dirty="0" smtClean="0"/>
              <a:t>Use modern compiler techniques </a:t>
            </a:r>
            <a:br>
              <a:rPr lang="en-US" dirty="0" smtClean="0"/>
            </a:br>
            <a:r>
              <a:rPr lang="en-US" dirty="0" smtClean="0"/>
              <a:t>(immutable IR, visitor patterns, strong type checking, etc.)</a:t>
            </a:r>
          </a:p>
          <a:p>
            <a:r>
              <a:rPr lang="en-US" dirty="0" smtClean="0"/>
              <a:t>Comprehensive testing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2007" y="0"/>
            <a:ext cx="3109993" cy="2060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111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9290"/>
            <a:ext cx="10515600" cy="1325563"/>
          </a:xfrm>
        </p:spPr>
        <p:txBody>
          <a:bodyPr/>
          <a:lstStyle/>
          <a:p>
            <a:r>
              <a:rPr lang="en-US" dirty="0" smtClean="0"/>
              <a:t>Build process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71281" y="4105583"/>
            <a:ext cx="1171575" cy="6762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/>
              <a:t>IR.def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514" y="5669517"/>
            <a:ext cx="1761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IR definition files</a:t>
            </a:r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219146" y="4655105"/>
            <a:ext cx="1428750" cy="676275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ir</a:t>
            </a:r>
            <a:r>
              <a:rPr lang="en-US" dirty="0" smtClean="0"/>
              <a:t>-generator</a:t>
            </a:r>
            <a:endParaRPr lang="en-US" dirty="0"/>
          </a:p>
        </p:txBody>
      </p:sp>
      <p:cxnSp>
        <p:nvCxnSpPr>
          <p:cNvPr id="10" name="Straight Arrow Connector 9"/>
          <p:cNvCxnSpPr>
            <a:stCxn id="5" idx="3"/>
            <a:endCxn id="8" idx="1"/>
          </p:cNvCxnSpPr>
          <p:nvPr/>
        </p:nvCxnSpPr>
        <p:spPr>
          <a:xfrm>
            <a:off x="1442856" y="4443721"/>
            <a:ext cx="776290" cy="54952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4257496" y="4655105"/>
            <a:ext cx="1171575" cy="6762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ir.</a:t>
            </a:r>
            <a:r>
              <a:rPr lang="en-US" dirty="0" smtClean="0"/>
              <a:t>*</a:t>
            </a:r>
          </a:p>
          <a:p>
            <a:pPr algn="ctr"/>
            <a:r>
              <a:rPr lang="en-US" dirty="0" smtClean="0"/>
              <a:t>visitor.*</a:t>
            </a:r>
            <a:endParaRPr lang="en-US" dirty="0"/>
          </a:p>
        </p:txBody>
      </p:sp>
      <p:cxnSp>
        <p:nvCxnSpPr>
          <p:cNvPr id="18" name="Straight Arrow Connector 17"/>
          <p:cNvCxnSpPr>
            <a:stCxn id="8" idx="3"/>
            <a:endCxn id="17" idx="1"/>
          </p:cNvCxnSpPr>
          <p:nvPr/>
        </p:nvCxnSpPr>
        <p:spPr>
          <a:xfrm>
            <a:off x="3647896" y="4993243"/>
            <a:ext cx="6096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257495" y="5346352"/>
            <a:ext cx="14570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IR and visitor </a:t>
            </a:r>
            <a:br>
              <a:rPr lang="en-US" dirty="0" smtClean="0"/>
            </a:br>
            <a:r>
              <a:rPr lang="en-US" dirty="0" smtClean="0"/>
              <a:t>C++ code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271282" y="4913853"/>
            <a:ext cx="1171575" cy="6762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backend.</a:t>
            </a:r>
            <a:br>
              <a:rPr lang="en-US" dirty="0" smtClean="0"/>
            </a:br>
            <a:r>
              <a:rPr lang="en-US" dirty="0" err="1" smtClean="0"/>
              <a:t>def</a:t>
            </a:r>
            <a:endParaRPr lang="en-US" dirty="0"/>
          </a:p>
        </p:txBody>
      </p:sp>
      <p:cxnSp>
        <p:nvCxnSpPr>
          <p:cNvPr id="26" name="Straight Arrow Connector 25"/>
          <p:cNvCxnSpPr>
            <a:stCxn id="25" idx="3"/>
            <a:endCxn id="8" idx="1"/>
          </p:cNvCxnSpPr>
          <p:nvPr/>
        </p:nvCxnSpPr>
        <p:spPr>
          <a:xfrm flipV="1">
            <a:off x="1442857" y="4993243"/>
            <a:ext cx="776289" cy="25874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8526194" y="3452841"/>
            <a:ext cx="1428750" cy="676275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c++</a:t>
            </a:r>
            <a:r>
              <a:rPr lang="en-US" dirty="0" smtClean="0"/>
              <a:t> compiler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4257495" y="3659744"/>
            <a:ext cx="1171575" cy="6762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frontend</a:t>
            </a:r>
          </a:p>
          <a:p>
            <a:pPr algn="ctr"/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8589736" y="1945972"/>
            <a:ext cx="1171575" cy="6762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backend</a:t>
            </a:r>
          </a:p>
          <a:p>
            <a:pPr algn="ctr"/>
            <a:r>
              <a:rPr lang="en-US" dirty="0" smtClean="0"/>
              <a:t>code</a:t>
            </a:r>
            <a:endParaRPr lang="en-US" dirty="0"/>
          </a:p>
        </p:txBody>
      </p:sp>
      <p:cxnSp>
        <p:nvCxnSpPr>
          <p:cNvPr id="37" name="Straight Arrow Connector 36"/>
          <p:cNvCxnSpPr>
            <a:stCxn id="35" idx="3"/>
            <a:endCxn id="47" idx="1"/>
          </p:cNvCxnSpPr>
          <p:nvPr/>
        </p:nvCxnSpPr>
        <p:spPr>
          <a:xfrm>
            <a:off x="5429070" y="3997882"/>
            <a:ext cx="655909" cy="57783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17" idx="3"/>
            <a:endCxn id="47" idx="1"/>
          </p:cNvCxnSpPr>
          <p:nvPr/>
        </p:nvCxnSpPr>
        <p:spPr>
          <a:xfrm flipV="1">
            <a:off x="5429071" y="4575716"/>
            <a:ext cx="655908" cy="41752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36" idx="2"/>
            <a:endCxn id="33" idx="0"/>
          </p:cNvCxnSpPr>
          <p:nvPr/>
        </p:nvCxnSpPr>
        <p:spPr>
          <a:xfrm>
            <a:off x="9175524" y="2622247"/>
            <a:ext cx="65045" cy="83059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/>
          <p:cNvSpPr/>
          <p:nvPr/>
        </p:nvSpPr>
        <p:spPr>
          <a:xfrm>
            <a:off x="10540732" y="3452840"/>
            <a:ext cx="1171575" cy="6762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p4 compiler</a:t>
            </a:r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3814421" y="1279917"/>
            <a:ext cx="1171575" cy="6762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libp4c</a:t>
            </a:r>
            <a:br>
              <a:rPr lang="en-US" dirty="0" smtClean="0"/>
            </a:br>
            <a:r>
              <a:rPr lang="en-US" dirty="0" err="1" smtClean="0"/>
              <a:t>toolkit.a</a:t>
            </a:r>
            <a:endParaRPr lang="en-US" dirty="0"/>
          </a:p>
        </p:txBody>
      </p:sp>
      <p:cxnSp>
        <p:nvCxnSpPr>
          <p:cNvPr id="51" name="Straight Arrow Connector 50"/>
          <p:cNvCxnSpPr>
            <a:stCxn id="50" idx="2"/>
            <a:endCxn id="33" idx="1"/>
          </p:cNvCxnSpPr>
          <p:nvPr/>
        </p:nvCxnSpPr>
        <p:spPr>
          <a:xfrm>
            <a:off x="4400209" y="1956192"/>
            <a:ext cx="4125985" cy="183478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33" idx="3"/>
            <a:endCxn id="48" idx="1"/>
          </p:cNvCxnSpPr>
          <p:nvPr/>
        </p:nvCxnSpPr>
        <p:spPr>
          <a:xfrm flipV="1">
            <a:off x="9954944" y="3790978"/>
            <a:ext cx="585788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/>
          <p:cNvSpPr/>
          <p:nvPr/>
        </p:nvSpPr>
        <p:spPr>
          <a:xfrm>
            <a:off x="1633448" y="1314744"/>
            <a:ext cx="1466670" cy="6762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ir</a:t>
            </a:r>
            <a:r>
              <a:rPr lang="en-US" dirty="0" smtClean="0"/>
              <a:t>-generator</a:t>
            </a:r>
            <a:br>
              <a:rPr lang="en-US" dirty="0" smtClean="0"/>
            </a:br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64" name="Rectangle 63"/>
          <p:cNvSpPr/>
          <p:nvPr/>
        </p:nvSpPr>
        <p:spPr>
          <a:xfrm>
            <a:off x="2219146" y="3503802"/>
            <a:ext cx="1428750" cy="676275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c++</a:t>
            </a:r>
            <a:r>
              <a:rPr lang="en-US" dirty="0" smtClean="0"/>
              <a:t> compiler</a:t>
            </a:r>
            <a:endParaRPr lang="en-US" dirty="0"/>
          </a:p>
        </p:txBody>
      </p:sp>
      <p:cxnSp>
        <p:nvCxnSpPr>
          <p:cNvPr id="65" name="Straight Arrow Connector 64"/>
          <p:cNvCxnSpPr>
            <a:stCxn id="58" idx="2"/>
            <a:endCxn id="64" idx="0"/>
          </p:cNvCxnSpPr>
          <p:nvPr/>
        </p:nvCxnSpPr>
        <p:spPr>
          <a:xfrm>
            <a:off x="2366783" y="1991019"/>
            <a:ext cx="566738" cy="151278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stCxn id="64" idx="2"/>
            <a:endCxn id="8" idx="0"/>
          </p:cNvCxnSpPr>
          <p:nvPr/>
        </p:nvCxnSpPr>
        <p:spPr>
          <a:xfrm>
            <a:off x="2933521" y="4180077"/>
            <a:ext cx="0" cy="47502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50" idx="2"/>
            <a:endCxn id="64" idx="0"/>
          </p:cNvCxnSpPr>
          <p:nvPr/>
        </p:nvCxnSpPr>
        <p:spPr>
          <a:xfrm flipH="1">
            <a:off x="2933521" y="1956192"/>
            <a:ext cx="1466688" cy="154761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6084979" y="4237578"/>
            <a:ext cx="668065" cy="676275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/>
              <a:t>link</a:t>
            </a:r>
            <a:endParaRPr lang="en-US" dirty="0"/>
          </a:p>
        </p:txBody>
      </p:sp>
      <p:sp>
        <p:nvSpPr>
          <p:cNvPr id="52" name="Rectangle 51"/>
          <p:cNvSpPr/>
          <p:nvPr/>
        </p:nvSpPr>
        <p:spPr>
          <a:xfrm>
            <a:off x="7213920" y="4263903"/>
            <a:ext cx="1462088" cy="6762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/>
              <a:t>libfrontend.a</a:t>
            </a:r>
            <a:endParaRPr lang="en-US" dirty="0"/>
          </a:p>
        </p:txBody>
      </p:sp>
      <p:cxnSp>
        <p:nvCxnSpPr>
          <p:cNvPr id="53" name="Straight Arrow Connector 52"/>
          <p:cNvCxnSpPr>
            <a:stCxn id="47" idx="3"/>
            <a:endCxn id="52" idx="1"/>
          </p:cNvCxnSpPr>
          <p:nvPr/>
        </p:nvCxnSpPr>
        <p:spPr>
          <a:xfrm>
            <a:off x="6753044" y="4575716"/>
            <a:ext cx="460876" cy="2632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52" idx="3"/>
            <a:endCxn id="33" idx="2"/>
          </p:cNvCxnSpPr>
          <p:nvPr/>
        </p:nvCxnSpPr>
        <p:spPr>
          <a:xfrm flipV="1">
            <a:off x="8676008" y="4129116"/>
            <a:ext cx="564561" cy="47292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Rectangle 76"/>
          <p:cNvSpPr/>
          <p:nvPr/>
        </p:nvSpPr>
        <p:spPr>
          <a:xfrm>
            <a:off x="6576409" y="6118237"/>
            <a:ext cx="1885665" cy="6762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P4-14-lex.l</a:t>
            </a:r>
            <a:r>
              <a:rPr lang="en-US" dirty="0" smtClean="0"/>
              <a:t>, </a:t>
            </a:r>
            <a:br>
              <a:rPr lang="en-US" dirty="0" smtClean="0"/>
            </a:br>
            <a:r>
              <a:rPr lang="en-US" dirty="0" smtClean="0"/>
              <a:t>p4-14-parse.ypp</a:t>
            </a:r>
            <a:endParaRPr lang="en-US" dirty="0"/>
          </a:p>
        </p:txBody>
      </p:sp>
      <p:sp>
        <p:nvSpPr>
          <p:cNvPr id="80" name="Rectangle 79"/>
          <p:cNvSpPr/>
          <p:nvPr/>
        </p:nvSpPr>
        <p:spPr>
          <a:xfrm>
            <a:off x="5944554" y="5177908"/>
            <a:ext cx="1026962" cy="676275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/>
              <a:t>flex</a:t>
            </a:r>
            <a:br>
              <a:rPr lang="en-US" smtClean="0"/>
            </a:br>
            <a:r>
              <a:rPr lang="en-US" smtClean="0"/>
              <a:t>bison</a:t>
            </a:r>
            <a:endParaRPr lang="en-US" dirty="0"/>
          </a:p>
        </p:txBody>
      </p:sp>
      <p:cxnSp>
        <p:nvCxnSpPr>
          <p:cNvPr id="81" name="Straight Arrow Connector 80"/>
          <p:cNvCxnSpPr>
            <a:stCxn id="80" idx="0"/>
            <a:endCxn id="47" idx="2"/>
          </p:cNvCxnSpPr>
          <p:nvPr/>
        </p:nvCxnSpPr>
        <p:spPr>
          <a:xfrm flipH="1" flipV="1">
            <a:off x="6419012" y="4913853"/>
            <a:ext cx="39023" cy="26405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>
            <a:stCxn id="77" idx="0"/>
            <a:endCxn id="80" idx="2"/>
          </p:cNvCxnSpPr>
          <p:nvPr/>
        </p:nvCxnSpPr>
        <p:spPr>
          <a:xfrm flipH="1" flipV="1">
            <a:off x="6458035" y="5854183"/>
            <a:ext cx="1061207" cy="26405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Rectangle 87"/>
          <p:cNvSpPr/>
          <p:nvPr/>
        </p:nvSpPr>
        <p:spPr>
          <a:xfrm>
            <a:off x="5023689" y="6118238"/>
            <a:ext cx="1466670" cy="6762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/>
              <a:t>p4-lex.l, </a:t>
            </a:r>
            <a:br>
              <a:rPr lang="en-US" smtClean="0"/>
            </a:br>
            <a:r>
              <a:rPr lang="en-US" smtClean="0"/>
              <a:t>p4-parse.ypp</a:t>
            </a:r>
            <a:endParaRPr lang="en-US" dirty="0"/>
          </a:p>
        </p:txBody>
      </p:sp>
      <p:cxnSp>
        <p:nvCxnSpPr>
          <p:cNvPr id="90" name="Straight Arrow Connector 89"/>
          <p:cNvCxnSpPr>
            <a:stCxn id="88" idx="0"/>
            <a:endCxn id="80" idx="2"/>
          </p:cNvCxnSpPr>
          <p:nvPr/>
        </p:nvCxnSpPr>
        <p:spPr>
          <a:xfrm flipV="1">
            <a:off x="5757024" y="5854183"/>
            <a:ext cx="701011" cy="26405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7044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Compiler data flow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342367" y="4370097"/>
            <a:ext cx="1152405" cy="108364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P4_16</a:t>
            </a:r>
            <a:endParaRPr lang="en-US" sz="2400" dirty="0" smtClean="0"/>
          </a:p>
          <a:p>
            <a:pPr algn="ctr"/>
            <a:r>
              <a:rPr lang="en-US" sz="2400" dirty="0" smtClean="0"/>
              <a:t>parser</a:t>
            </a:r>
            <a:endParaRPr lang="en-US" sz="2400" dirty="0"/>
          </a:p>
        </p:txBody>
      </p:sp>
      <p:sp>
        <p:nvSpPr>
          <p:cNvPr id="5" name="Rectangle 4"/>
          <p:cNvSpPr/>
          <p:nvPr/>
        </p:nvSpPr>
        <p:spPr>
          <a:xfrm>
            <a:off x="1260789" y="2974003"/>
            <a:ext cx="984705" cy="99384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P4_14</a:t>
            </a:r>
            <a:endParaRPr lang="en-US" sz="2400" dirty="0" smtClean="0"/>
          </a:p>
          <a:p>
            <a:pPr algn="ctr"/>
            <a:r>
              <a:rPr lang="en-US" sz="2400" dirty="0" smtClean="0"/>
              <a:t>parser</a:t>
            </a:r>
            <a:endParaRPr lang="en-US" sz="2400" dirty="0"/>
          </a:p>
        </p:txBody>
      </p:sp>
      <p:sp>
        <p:nvSpPr>
          <p:cNvPr id="6" name="Rectangle 5"/>
          <p:cNvSpPr/>
          <p:nvPr/>
        </p:nvSpPr>
        <p:spPr>
          <a:xfrm>
            <a:off x="3342368" y="2971130"/>
            <a:ext cx="1152404" cy="99384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smtClean="0"/>
              <a:t>convert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-60238" y="3209313"/>
            <a:ext cx="10983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P4</a:t>
            </a:r>
            <a:r>
              <a:rPr lang="en-US" sz="2800" dirty="0" smtClean="0"/>
              <a:t>_14</a:t>
            </a:r>
            <a:endParaRPr lang="en-US" sz="2800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0" y="4650310"/>
            <a:ext cx="10983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P4_16</a:t>
            </a:r>
            <a:endParaRPr lang="en-US" sz="2800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2578968" y="3114107"/>
            <a:ext cx="42992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v1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IR</a:t>
            </a:r>
            <a:endParaRPr lang="en-US" sz="2000" dirty="0"/>
          </a:p>
        </p:txBody>
      </p:sp>
      <p:cxnSp>
        <p:nvCxnSpPr>
          <p:cNvPr id="13" name="Straight Arrow Connector 12"/>
          <p:cNvCxnSpPr>
            <a:stCxn id="7" idx="3"/>
            <a:endCxn id="5" idx="1"/>
          </p:cNvCxnSpPr>
          <p:nvPr/>
        </p:nvCxnSpPr>
        <p:spPr>
          <a:xfrm>
            <a:off x="1038140" y="3470923"/>
            <a:ext cx="22264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0" idx="3"/>
            <a:endCxn id="4" idx="1"/>
          </p:cNvCxnSpPr>
          <p:nvPr/>
        </p:nvCxnSpPr>
        <p:spPr>
          <a:xfrm>
            <a:off x="1098378" y="4911920"/>
            <a:ext cx="2243989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5" idx="3"/>
            <a:endCxn id="12" idx="1"/>
          </p:cNvCxnSpPr>
          <p:nvPr/>
        </p:nvCxnSpPr>
        <p:spPr>
          <a:xfrm flipV="1">
            <a:off x="2245494" y="3468050"/>
            <a:ext cx="333474" cy="28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2" idx="3"/>
            <a:endCxn id="6" idx="1"/>
          </p:cNvCxnSpPr>
          <p:nvPr/>
        </p:nvCxnSpPr>
        <p:spPr>
          <a:xfrm>
            <a:off x="3008894" y="3468050"/>
            <a:ext cx="33347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5073581" y="3986447"/>
            <a:ext cx="3882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IR</a:t>
            </a:r>
            <a:endParaRPr lang="en-US" sz="2000" dirty="0"/>
          </a:p>
        </p:txBody>
      </p:sp>
      <p:cxnSp>
        <p:nvCxnSpPr>
          <p:cNvPr id="35" name="Straight Arrow Connector 34"/>
          <p:cNvCxnSpPr>
            <a:stCxn id="4" idx="3"/>
            <a:endCxn id="34" idx="1"/>
          </p:cNvCxnSpPr>
          <p:nvPr/>
        </p:nvCxnSpPr>
        <p:spPr>
          <a:xfrm flipV="1">
            <a:off x="4494772" y="4186502"/>
            <a:ext cx="578809" cy="72541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6" idx="3"/>
            <a:endCxn id="34" idx="1"/>
          </p:cNvCxnSpPr>
          <p:nvPr/>
        </p:nvCxnSpPr>
        <p:spPr>
          <a:xfrm>
            <a:off x="4494772" y="3468050"/>
            <a:ext cx="578809" cy="71845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/>
          <p:cNvSpPr/>
          <p:nvPr/>
        </p:nvSpPr>
        <p:spPr>
          <a:xfrm>
            <a:off x="5784328" y="3649598"/>
            <a:ext cx="1374292" cy="108364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frontend</a:t>
            </a:r>
            <a:endParaRPr lang="en-US" sz="2400" dirty="0"/>
          </a:p>
        </p:txBody>
      </p:sp>
      <p:cxnSp>
        <p:nvCxnSpPr>
          <p:cNvPr id="45" name="Straight Arrow Connector 44"/>
          <p:cNvCxnSpPr>
            <a:stCxn id="34" idx="3"/>
            <a:endCxn id="44" idx="1"/>
          </p:cNvCxnSpPr>
          <p:nvPr/>
        </p:nvCxnSpPr>
        <p:spPr>
          <a:xfrm>
            <a:off x="5461828" y="4186502"/>
            <a:ext cx="322500" cy="492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7435037" y="3988217"/>
            <a:ext cx="3882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IR</a:t>
            </a:r>
            <a:endParaRPr lang="en-US" sz="2000" dirty="0"/>
          </a:p>
        </p:txBody>
      </p:sp>
      <p:cxnSp>
        <p:nvCxnSpPr>
          <p:cNvPr id="64" name="Straight Arrow Connector 63"/>
          <p:cNvCxnSpPr>
            <a:stCxn id="44" idx="3"/>
            <a:endCxn id="63" idx="1"/>
          </p:cNvCxnSpPr>
          <p:nvPr/>
        </p:nvCxnSpPr>
        <p:spPr>
          <a:xfrm flipV="1">
            <a:off x="7158620" y="4188272"/>
            <a:ext cx="276417" cy="31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67"/>
          <p:cNvSpPr/>
          <p:nvPr/>
        </p:nvSpPr>
        <p:spPr>
          <a:xfrm>
            <a:off x="9524686" y="3649597"/>
            <a:ext cx="1495031" cy="108364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err="1" smtClean="0"/>
              <a:t>ebpf</a:t>
            </a:r>
            <a:endParaRPr lang="en-US" sz="2400" dirty="0" smtClean="0"/>
          </a:p>
          <a:p>
            <a:pPr algn="ctr"/>
            <a:r>
              <a:rPr lang="en-US" sz="2400" dirty="0" smtClean="0"/>
              <a:t>back-end</a:t>
            </a:r>
            <a:endParaRPr lang="en-US" sz="2400" dirty="0"/>
          </a:p>
        </p:txBody>
      </p:sp>
      <p:cxnSp>
        <p:nvCxnSpPr>
          <p:cNvPr id="69" name="Straight Arrow Connector 68"/>
          <p:cNvCxnSpPr>
            <a:stCxn id="63" idx="3"/>
            <a:endCxn id="43" idx="1"/>
          </p:cNvCxnSpPr>
          <p:nvPr/>
        </p:nvCxnSpPr>
        <p:spPr>
          <a:xfrm flipV="1">
            <a:off x="7823284" y="4183208"/>
            <a:ext cx="383314" cy="506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 72"/>
          <p:cNvSpPr/>
          <p:nvPr/>
        </p:nvSpPr>
        <p:spPr>
          <a:xfrm>
            <a:off x="9524686" y="2452045"/>
            <a:ext cx="1495031" cy="1083647"/>
          </a:xfrm>
          <a:prstGeom prst="rect">
            <a:avLst/>
          </a:prstGeom>
          <a:noFill/>
          <a:ln w="28575"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your</a:t>
            </a:r>
            <a:br>
              <a:rPr lang="en-US" sz="2400" dirty="0" smtClean="0"/>
            </a:br>
            <a:r>
              <a:rPr lang="en-US" sz="2400" dirty="0" smtClean="0"/>
              <a:t>own</a:t>
            </a:r>
            <a:br>
              <a:rPr lang="en-US" sz="2400" dirty="0" smtClean="0"/>
            </a:br>
            <a:r>
              <a:rPr lang="en-US" sz="2400" dirty="0" smtClean="0"/>
              <a:t>backend</a:t>
            </a:r>
            <a:endParaRPr lang="en-US" sz="2400" dirty="0"/>
          </a:p>
        </p:txBody>
      </p:sp>
      <p:cxnSp>
        <p:nvCxnSpPr>
          <p:cNvPr id="75" name="Straight Arrow Connector 74"/>
          <p:cNvCxnSpPr>
            <a:stCxn id="63" idx="3"/>
            <a:endCxn id="57" idx="1"/>
          </p:cNvCxnSpPr>
          <p:nvPr/>
        </p:nvCxnSpPr>
        <p:spPr>
          <a:xfrm flipV="1">
            <a:off x="7823284" y="2993868"/>
            <a:ext cx="383314" cy="119440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68" idx="3"/>
            <a:endCxn id="84" idx="1"/>
          </p:cNvCxnSpPr>
          <p:nvPr/>
        </p:nvCxnSpPr>
        <p:spPr>
          <a:xfrm flipV="1">
            <a:off x="11019717" y="4185429"/>
            <a:ext cx="322500" cy="599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>
            <a:stCxn id="73" idx="3"/>
            <a:endCxn id="83" idx="1"/>
          </p:cNvCxnSpPr>
          <p:nvPr/>
        </p:nvCxnSpPr>
        <p:spPr>
          <a:xfrm flipV="1">
            <a:off x="11019717" y="2969173"/>
            <a:ext cx="288708" cy="2469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/>
          <p:cNvSpPr txBox="1"/>
          <p:nvPr/>
        </p:nvSpPr>
        <p:spPr>
          <a:xfrm>
            <a:off x="11308425" y="2507508"/>
            <a:ext cx="88357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target-</a:t>
            </a:r>
            <a:br>
              <a:rPr lang="en-US" smtClean="0"/>
            </a:br>
            <a:r>
              <a:rPr lang="en-US" smtClean="0"/>
              <a:t>specific</a:t>
            </a:r>
            <a:endParaRPr lang="en-US" dirty="0" smtClean="0"/>
          </a:p>
          <a:p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84" name="TextBox 83"/>
          <p:cNvSpPr txBox="1"/>
          <p:nvPr/>
        </p:nvSpPr>
        <p:spPr>
          <a:xfrm>
            <a:off x="11342217" y="4000763"/>
            <a:ext cx="815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C code</a:t>
            </a:r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9524686" y="4882845"/>
            <a:ext cx="1495031" cy="108364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BMv2</a:t>
            </a:r>
          </a:p>
          <a:p>
            <a:pPr algn="ctr"/>
            <a:r>
              <a:rPr lang="en-US" sz="2400" dirty="0" smtClean="0"/>
              <a:t>back-end</a:t>
            </a:r>
            <a:endParaRPr lang="en-US" sz="2400" dirty="0"/>
          </a:p>
        </p:txBody>
      </p:sp>
      <p:cxnSp>
        <p:nvCxnSpPr>
          <p:cNvPr id="32" name="Straight Arrow Connector 31"/>
          <p:cNvCxnSpPr>
            <a:stCxn id="31" idx="3"/>
            <a:endCxn id="33" idx="1"/>
          </p:cNvCxnSpPr>
          <p:nvPr/>
        </p:nvCxnSpPr>
        <p:spPr>
          <a:xfrm flipV="1">
            <a:off x="11019717" y="5418677"/>
            <a:ext cx="322500" cy="599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11342217" y="5234011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JSON</a:t>
            </a:r>
            <a:endParaRPr lang="en-US" dirty="0"/>
          </a:p>
        </p:txBody>
      </p:sp>
      <p:cxnSp>
        <p:nvCxnSpPr>
          <p:cNvPr id="36" name="Straight Arrow Connector 35"/>
          <p:cNvCxnSpPr>
            <a:stCxn id="63" idx="3"/>
            <a:endCxn id="52" idx="1"/>
          </p:cNvCxnSpPr>
          <p:nvPr/>
        </p:nvCxnSpPr>
        <p:spPr>
          <a:xfrm>
            <a:off x="7823284" y="4188272"/>
            <a:ext cx="371791" cy="123040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/>
          <p:cNvSpPr/>
          <p:nvPr/>
        </p:nvSpPr>
        <p:spPr>
          <a:xfrm>
            <a:off x="8206598" y="3641384"/>
            <a:ext cx="987638" cy="108364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mid-</a:t>
            </a:r>
            <a:br>
              <a:rPr lang="en-US" sz="2400" dirty="0" smtClean="0"/>
            </a:br>
            <a:r>
              <a:rPr lang="en-US" sz="2400" dirty="0" smtClean="0"/>
              <a:t>end</a:t>
            </a:r>
            <a:endParaRPr lang="en-US" sz="2400" dirty="0"/>
          </a:p>
        </p:txBody>
      </p:sp>
      <p:sp>
        <p:nvSpPr>
          <p:cNvPr id="52" name="Rectangle 51"/>
          <p:cNvSpPr/>
          <p:nvPr/>
        </p:nvSpPr>
        <p:spPr>
          <a:xfrm>
            <a:off x="8195075" y="4876853"/>
            <a:ext cx="987638" cy="108364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mid-</a:t>
            </a:r>
            <a:br>
              <a:rPr lang="en-US" sz="2400" dirty="0" smtClean="0"/>
            </a:br>
            <a:r>
              <a:rPr lang="en-US" sz="2400" dirty="0" smtClean="0"/>
              <a:t>end</a:t>
            </a:r>
            <a:endParaRPr lang="en-US" sz="2400" dirty="0"/>
          </a:p>
        </p:txBody>
      </p:sp>
      <p:sp>
        <p:nvSpPr>
          <p:cNvPr id="57" name="Rectangle 56"/>
          <p:cNvSpPr/>
          <p:nvPr/>
        </p:nvSpPr>
        <p:spPr>
          <a:xfrm>
            <a:off x="8206598" y="2452044"/>
            <a:ext cx="987638" cy="1083647"/>
          </a:xfrm>
          <a:prstGeom prst="rect">
            <a:avLst/>
          </a:prstGeom>
          <a:noFill/>
          <a:ln w="28575"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mid</a:t>
            </a:r>
            <a:endParaRPr lang="en-US" sz="2400" dirty="0"/>
          </a:p>
        </p:txBody>
      </p:sp>
      <p:cxnSp>
        <p:nvCxnSpPr>
          <p:cNvPr id="65" name="Straight Arrow Connector 64"/>
          <p:cNvCxnSpPr>
            <a:stCxn id="57" idx="3"/>
            <a:endCxn id="73" idx="1"/>
          </p:cNvCxnSpPr>
          <p:nvPr/>
        </p:nvCxnSpPr>
        <p:spPr>
          <a:xfrm>
            <a:off x="9194236" y="2993868"/>
            <a:ext cx="330450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stCxn id="43" idx="3"/>
            <a:endCxn id="68" idx="1"/>
          </p:cNvCxnSpPr>
          <p:nvPr/>
        </p:nvCxnSpPr>
        <p:spPr>
          <a:xfrm>
            <a:off x="9194236" y="4183208"/>
            <a:ext cx="330450" cy="821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>
            <a:stCxn id="52" idx="3"/>
            <a:endCxn id="31" idx="1"/>
          </p:cNvCxnSpPr>
          <p:nvPr/>
        </p:nvCxnSpPr>
        <p:spPr>
          <a:xfrm>
            <a:off x="9182713" y="5418677"/>
            <a:ext cx="341973" cy="599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8074281" y="1348282"/>
            <a:ext cx="13407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 smtClean="0"/>
              <a:t>Under</a:t>
            </a:r>
            <a:br>
              <a:rPr lang="en-US" i="1" dirty="0" smtClean="0"/>
            </a:br>
            <a:r>
              <a:rPr lang="en-US" i="1" dirty="0" smtClean="0"/>
              <a:t>construction</a:t>
            </a:r>
            <a:endParaRPr lang="en-US" i="1" dirty="0"/>
          </a:p>
        </p:txBody>
      </p:sp>
      <p:sp>
        <p:nvSpPr>
          <p:cNvPr id="59" name="Down Arrow 58"/>
          <p:cNvSpPr/>
          <p:nvPr/>
        </p:nvSpPr>
        <p:spPr>
          <a:xfrm>
            <a:off x="8576930" y="2047460"/>
            <a:ext cx="333154" cy="324142"/>
          </a:xfrm>
          <a:prstGeom prst="downArrow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62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/>
              <a:t>Source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organization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775098" y="0"/>
            <a:ext cx="9416902" cy="68580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P4c</a:t>
            </a:r>
            <a:br>
              <a:rPr 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├── 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build                     -- recommended place to build </a:t>
            </a:r>
            <a:r>
              <a:rPr 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binary</a:t>
            </a:r>
            <a:br>
              <a:rPr 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├── 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p4include                 -- standard P4 files needed by the </a:t>
            </a:r>
            <a:r>
              <a:rPr 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compiler</a:t>
            </a:r>
            <a:br>
              <a:rPr 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├── </a:t>
            </a:r>
            <a:r>
              <a:rPr lang="en-US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backends</a:t>
            </a:r>
            <a:r>
              <a:rPr 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│   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├── p4test                -- "fake" back-end for </a:t>
            </a:r>
            <a:r>
              <a:rPr 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testing</a:t>
            </a:r>
            <a:br>
              <a:rPr 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│   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├──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ebpf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  -- extended Berkeley Packet Filters </a:t>
            </a:r>
            <a:r>
              <a:rPr 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back-end</a:t>
            </a:r>
            <a:br>
              <a:rPr 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│   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└── bmv2                  -- behavioral model version 2 </a:t>
            </a:r>
            <a:r>
              <a:rPr 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(simulator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back-end</a:t>
            </a:r>
            <a:br>
              <a:rPr 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├── extensions</a:t>
            </a:r>
            <a:br>
              <a:rPr 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│   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└── XXXX                  --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symlinks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to custom </a:t>
            </a:r>
            <a:r>
              <a:rPr 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back-ends</a:t>
            </a:r>
            <a:br>
              <a:rPr 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├── 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docs                      -- </a:t>
            </a:r>
            <a:r>
              <a:rPr 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documentation</a:t>
            </a:r>
            <a:br>
              <a:rPr 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├── frontends</a:t>
            </a:r>
            <a:br>
              <a:rPr 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│   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├── common                -- common front-end </a:t>
            </a:r>
            <a:r>
              <a:rPr 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utilities</a:t>
            </a:r>
            <a:br>
              <a:rPr 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│   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├── p4-14                 -- P4_14 </a:t>
            </a:r>
            <a:r>
              <a:rPr 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front-end</a:t>
            </a:r>
            <a:br>
              <a:rPr 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│   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└── p4                    -- P4_16 </a:t>
            </a:r>
            <a:r>
              <a:rPr 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front-end</a:t>
            </a:r>
            <a:br>
              <a:rPr 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├──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ir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        -- core internal </a:t>
            </a:r>
            <a:r>
              <a:rPr 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representation</a:t>
            </a:r>
            <a:br>
              <a:rPr 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├── 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lib                       -- common utilities (libp4toolkit.a</a:t>
            </a:r>
            <a:r>
              <a:rPr 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├──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midend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    -- code that may be useful for writing </a:t>
            </a:r>
            <a:r>
              <a:rPr 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mid-ends</a:t>
            </a:r>
            <a:br>
              <a:rPr 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├── 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test                      -- test </a:t>
            </a:r>
            <a:r>
              <a:rPr 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code</a:t>
            </a:r>
            <a:br>
              <a:rPr 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│   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└──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unittests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     -- unit test </a:t>
            </a:r>
            <a:r>
              <a:rPr 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code</a:t>
            </a:r>
            <a:br>
              <a:rPr 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├── 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tools                     -- external programs used in the build/test </a:t>
            </a:r>
            <a:r>
              <a:rPr 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process</a:t>
            </a:r>
            <a:br>
              <a:rPr 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│   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└──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ir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-generator          -- code for the IR C++ class hierarchy </a:t>
            </a:r>
            <a:r>
              <a:rPr 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generator</a:t>
            </a:r>
            <a:br>
              <a:rPr 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└──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testdata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  -- test inputs and reference </a:t>
            </a:r>
            <a:r>
              <a:rPr 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outputs</a:t>
            </a:r>
            <a:br>
              <a:rPr 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├── p4_16_samples         -- P4_16 input test </a:t>
            </a:r>
            <a:r>
              <a:rPr 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programs</a:t>
            </a:r>
            <a:br>
              <a:rPr 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├── p4_16_errors          -- P4_16 negative input test </a:t>
            </a:r>
            <a:r>
              <a:rPr 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programs</a:t>
            </a:r>
            <a:br>
              <a:rPr 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├── p4_16_samples_outputs -- Expected outputs from P4_16 </a:t>
            </a:r>
            <a:r>
              <a:rPr 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tests</a:t>
            </a:r>
            <a:br>
              <a:rPr 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├── p4_16_errors_outputs  -- Expected outputs from P4_16 negative </a:t>
            </a:r>
            <a:r>
              <a:rPr 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tests</a:t>
            </a:r>
            <a:br>
              <a:rPr 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├── v1_1_samples          -- P4 v1.1 sample </a:t>
            </a:r>
            <a:r>
              <a:rPr 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programs</a:t>
            </a:r>
            <a:br>
              <a:rPr 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├── p4_14_samples         -- P4_14 input test </a:t>
            </a:r>
            <a:r>
              <a:rPr 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programs</a:t>
            </a:r>
            <a:br>
              <a:rPr 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├── p4_14_samples_outputs -- Expected outputs from P4_14 </a:t>
            </a:r>
            <a:r>
              <a:rPr 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tests</a:t>
            </a:r>
            <a:br>
              <a:rPr 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└── p4_14_errors          -- P4_14 negative input test programs</a:t>
            </a:r>
          </a:p>
        </p:txBody>
      </p:sp>
    </p:spTree>
    <p:extLst>
      <p:ext uri="{BB962C8B-B14F-4D97-AF65-F5344CB8AC3E}">
        <p14:creationId xmlns:p14="http://schemas.microsoft.com/office/powerpoint/2010/main" val="1011055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028" y="0"/>
            <a:ext cx="10515600" cy="1325563"/>
          </a:xfrm>
        </p:spPr>
        <p:txBody>
          <a:bodyPr/>
          <a:lstStyle/>
          <a:p>
            <a:r>
              <a:rPr lang="en-US" dirty="0" err="1" smtClean="0"/>
              <a:t>Makefiles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304" y="1204856"/>
            <a:ext cx="12027049" cy="5497158"/>
          </a:xfrm>
        </p:spPr>
        <p:txBody>
          <a:bodyPr>
            <a:normAutofit fontScale="85000" lnSpcReduction="20000"/>
          </a:bodyPr>
          <a:lstStyle/>
          <a:p>
            <a:r>
              <a:rPr lang="en-US" sz="3800" dirty="0" smtClean="0"/>
              <a:t>Using GNU </a:t>
            </a:r>
            <a:r>
              <a:rPr lang="en-US" sz="3800" dirty="0" err="1" smtClean="0"/>
              <a:t>autotools</a:t>
            </a:r>
            <a:r>
              <a:rPr lang="en-US" sz="3800" dirty="0" smtClean="0"/>
              <a:t>/</a:t>
            </a:r>
            <a:r>
              <a:rPr lang="en-US" sz="3800" dirty="0" err="1" smtClean="0"/>
              <a:t>automake</a:t>
            </a:r>
            <a:endParaRPr lang="en-US" sz="3800" dirty="0" smtClean="0"/>
          </a:p>
          <a:p>
            <a:r>
              <a:rPr lang="en-US" sz="3800" dirty="0" smtClean="0"/>
              <a:t>We are not using recursive </a:t>
            </a:r>
            <a:r>
              <a:rPr lang="en-US" sz="3800" dirty="0" err="1"/>
              <a:t>M</a:t>
            </a:r>
            <a:r>
              <a:rPr lang="en-US" sz="3800" dirty="0" err="1" smtClean="0"/>
              <a:t>akefiles</a:t>
            </a:r>
            <a:endParaRPr lang="en-US" sz="3800" dirty="0" smtClean="0"/>
          </a:p>
          <a:p>
            <a:pPr lvl="1"/>
            <a:r>
              <a:rPr lang="en-US" sz="2900" dirty="0" smtClean="0"/>
              <a:t>It’s just a big </a:t>
            </a:r>
            <a:r>
              <a:rPr lang="en-US" sz="2900" dirty="0" err="1"/>
              <a:t>M</a:t>
            </a:r>
            <a:r>
              <a:rPr lang="en-US" sz="2900" dirty="0" err="1" smtClean="0"/>
              <a:t>akefile</a:t>
            </a:r>
            <a:r>
              <a:rPr lang="en-US" sz="2900" dirty="0" smtClean="0"/>
              <a:t> broken into pieces</a:t>
            </a:r>
          </a:p>
          <a:p>
            <a:pPr lvl="1"/>
            <a:r>
              <a:rPr lang="en-US" sz="2900" dirty="0" smtClean="0"/>
              <a:t>That’s why all paths are relative to $(</a:t>
            </a:r>
            <a:r>
              <a:rPr lang="en-US" sz="2900" dirty="0" err="1" smtClean="0"/>
              <a:t>srcdir</a:t>
            </a:r>
            <a:r>
              <a:rPr lang="en-US" sz="2900" dirty="0" smtClean="0"/>
              <a:t>)</a:t>
            </a:r>
          </a:p>
          <a:p>
            <a:r>
              <a:rPr lang="en-US" sz="3800" dirty="0"/>
              <a:t>The </a:t>
            </a:r>
            <a:r>
              <a:rPr lang="en-US" sz="3800" dirty="0" err="1"/>
              <a:t>makefiles</a:t>
            </a:r>
            <a:r>
              <a:rPr lang="en-US" sz="3800" dirty="0"/>
              <a:t> </a:t>
            </a:r>
            <a:r>
              <a:rPr lang="en-US" sz="3800" dirty="0" smtClean="0"/>
              <a:t>edited by humans are </a:t>
            </a:r>
            <a:r>
              <a:rPr lang="en-US" sz="3800" dirty="0"/>
              <a:t>all called </a:t>
            </a:r>
            <a:r>
              <a:rPr lang="en-US" sz="3800" dirty="0" err="1" smtClean="0"/>
              <a:t>Makefile.am</a:t>
            </a:r>
            <a:endParaRPr lang="en-US" sz="3800" dirty="0" smtClean="0"/>
          </a:p>
          <a:p>
            <a:r>
              <a:rPr lang="en-US" sz="3800" dirty="0" smtClean="0"/>
              <a:t>Some parts of the </a:t>
            </a:r>
            <a:r>
              <a:rPr lang="en-US" sz="3800" dirty="0" err="1" smtClean="0"/>
              <a:t>makefile</a:t>
            </a:r>
            <a:r>
              <a:rPr lang="en-US" sz="3800" dirty="0" smtClean="0"/>
              <a:t> are generated automatically</a:t>
            </a:r>
          </a:p>
          <a:p>
            <a:pPr lvl="1"/>
            <a:r>
              <a:rPr lang="en-US" sz="2900" dirty="0" smtClean="0"/>
              <a:t>For testing purposes, the gen-</a:t>
            </a:r>
            <a:r>
              <a:rPr lang="en-US" sz="2900" dirty="0" err="1" smtClean="0"/>
              <a:t>tests.py</a:t>
            </a:r>
            <a:r>
              <a:rPr lang="en-US" sz="2900" dirty="0" smtClean="0"/>
              <a:t> script generates a </a:t>
            </a:r>
            <a:r>
              <a:rPr lang="en-US" sz="2900" dirty="0" err="1" smtClean="0"/>
              <a:t>makefile</a:t>
            </a:r>
            <a:r>
              <a:rPr lang="en-US" sz="2900" dirty="0" smtClean="0"/>
              <a:t> with 1 line / test</a:t>
            </a:r>
          </a:p>
          <a:p>
            <a:pPr lvl="1"/>
            <a:r>
              <a:rPr lang="en-US" sz="2900" dirty="0" smtClean="0"/>
              <a:t>The example below will generate one TESTS line for each file that matches $(</a:t>
            </a:r>
            <a:r>
              <a:rPr lang="en-US" sz="2900" dirty="0" err="1" smtClean="0"/>
              <a:t>srcdir</a:t>
            </a:r>
            <a:r>
              <a:rPr lang="en-US" sz="2900" dirty="0" smtClean="0"/>
              <a:t>)/</a:t>
            </a:r>
            <a:r>
              <a:rPr lang="en-US" sz="2900" dirty="0" err="1" smtClean="0"/>
              <a:t>testdata</a:t>
            </a:r>
            <a:r>
              <a:rPr lang="en-US" sz="2900" dirty="0" smtClean="0"/>
              <a:t>/</a:t>
            </a:r>
            <a:r>
              <a:rPr lang="en-US" sz="2900" dirty="0" smtClean="0"/>
              <a:t>p4_16</a:t>
            </a:r>
            <a:r>
              <a:rPr lang="en-US" sz="2900" dirty="0" smtClean="0"/>
              <a:t>_samples</a:t>
            </a:r>
            <a:r>
              <a:rPr lang="en-US" sz="2900" dirty="0" smtClean="0"/>
              <a:t>/*.p4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sz="2100" dirty="0" smtClean="0">
                <a:latin typeface="Consolas" charset="0"/>
                <a:ea typeface="Consolas" charset="0"/>
                <a:cs typeface="Consolas" charset="0"/>
              </a:rPr>
              <a:t>-</a:t>
            </a:r>
            <a:r>
              <a:rPr lang="en-US" sz="2100" dirty="0">
                <a:latin typeface="Consolas" charset="0"/>
                <a:ea typeface="Consolas" charset="0"/>
                <a:cs typeface="Consolas" charset="0"/>
              </a:rPr>
              <a:t>include $(</a:t>
            </a:r>
            <a:r>
              <a:rPr lang="en-US" sz="2100" dirty="0" err="1">
                <a:latin typeface="Consolas" charset="0"/>
                <a:ea typeface="Consolas" charset="0"/>
                <a:cs typeface="Consolas" charset="0"/>
              </a:rPr>
              <a:t>srcdir</a:t>
            </a:r>
            <a:r>
              <a:rPr lang="en-US" sz="2100" dirty="0" smtClean="0">
                <a:latin typeface="Consolas" charset="0"/>
                <a:ea typeface="Consolas" charset="0"/>
                <a:cs typeface="Consolas" charset="0"/>
              </a:rPr>
              <a:t>)/</a:t>
            </a:r>
            <a:r>
              <a:rPr lang="en-US" sz="2100" dirty="0" smtClean="0">
                <a:latin typeface="Consolas" charset="0"/>
                <a:ea typeface="Consolas" charset="0"/>
                <a:cs typeface="Consolas" charset="0"/>
              </a:rPr>
              <a:t>p4</a:t>
            </a:r>
            <a:r>
              <a:rPr lang="en-US" sz="2100" dirty="0" smtClean="0">
                <a:latin typeface="Consolas" charset="0"/>
                <a:ea typeface="Consolas" charset="0"/>
                <a:cs typeface="Consolas" charset="0"/>
              </a:rPr>
              <a:t>tests.am</a:t>
            </a:r>
            <a:r>
              <a:rPr lang="en-US" sz="2100" dirty="0">
                <a:latin typeface="Consolas" charset="0"/>
                <a:ea typeface="Consolas" charset="0"/>
                <a:cs typeface="Consolas" charset="0"/>
              </a:rPr>
              <a:t>		</a:t>
            </a:r>
          </a:p>
          <a:p>
            <a:pPr marL="0" indent="0">
              <a:buNone/>
            </a:pPr>
            <a:r>
              <a:rPr lang="en-US" sz="2100" dirty="0">
                <a:latin typeface="Consolas" charset="0"/>
                <a:ea typeface="Consolas" charset="0"/>
                <a:cs typeface="Consolas" charset="0"/>
              </a:rPr>
              <a:t>		</a:t>
            </a:r>
          </a:p>
          <a:p>
            <a:pPr marL="0" indent="0">
              <a:buNone/>
            </a:pPr>
            <a:r>
              <a:rPr lang="en-US" sz="2100" dirty="0" smtClean="0">
                <a:latin typeface="Consolas" charset="0"/>
                <a:ea typeface="Consolas" charset="0"/>
                <a:cs typeface="Consolas" charset="0"/>
              </a:rPr>
              <a:t>$(</a:t>
            </a:r>
            <a:r>
              <a:rPr lang="en-US" sz="2100" dirty="0" err="1">
                <a:latin typeface="Consolas" charset="0"/>
                <a:ea typeface="Consolas" charset="0"/>
                <a:cs typeface="Consolas" charset="0"/>
              </a:rPr>
              <a:t>srcdir</a:t>
            </a:r>
            <a:r>
              <a:rPr lang="en-US" sz="2100" dirty="0" smtClean="0">
                <a:latin typeface="Consolas" charset="0"/>
                <a:ea typeface="Consolas" charset="0"/>
                <a:cs typeface="Consolas" charset="0"/>
              </a:rPr>
              <a:t>)/</a:t>
            </a:r>
            <a:r>
              <a:rPr lang="en-US" sz="2100" dirty="0" smtClean="0">
                <a:latin typeface="Consolas" charset="0"/>
                <a:ea typeface="Consolas" charset="0"/>
                <a:cs typeface="Consolas" charset="0"/>
              </a:rPr>
              <a:t>p4</a:t>
            </a:r>
            <a:r>
              <a:rPr lang="en-US" sz="2100" dirty="0" smtClean="0">
                <a:latin typeface="Consolas" charset="0"/>
                <a:ea typeface="Consolas" charset="0"/>
                <a:cs typeface="Consolas" charset="0"/>
              </a:rPr>
              <a:t>tests.am</a:t>
            </a:r>
            <a:r>
              <a:rPr lang="en-US" sz="2100" dirty="0">
                <a:latin typeface="Consolas" charset="0"/>
                <a:ea typeface="Consolas" charset="0"/>
                <a:cs typeface="Consolas" charset="0"/>
              </a:rPr>
              <a:t>: $(</a:t>
            </a:r>
            <a:r>
              <a:rPr lang="en-US" sz="2100" dirty="0" err="1">
                <a:latin typeface="Consolas" charset="0"/>
                <a:ea typeface="Consolas" charset="0"/>
                <a:cs typeface="Consolas" charset="0"/>
              </a:rPr>
              <a:t>srcdir</a:t>
            </a:r>
            <a:r>
              <a:rPr lang="en-US" sz="2100" dirty="0">
                <a:latin typeface="Consolas" charset="0"/>
                <a:ea typeface="Consolas" charset="0"/>
                <a:cs typeface="Consolas" charset="0"/>
              </a:rPr>
              <a:t>)/</a:t>
            </a:r>
            <a:r>
              <a:rPr lang="en-US" sz="2100" dirty="0" err="1" smtClean="0">
                <a:latin typeface="Consolas" charset="0"/>
                <a:ea typeface="Consolas" charset="0"/>
                <a:cs typeface="Consolas" charset="0"/>
              </a:rPr>
              <a:t>testdata</a:t>
            </a:r>
            <a:r>
              <a:rPr lang="en-US" sz="2100" dirty="0" smtClean="0">
                <a:latin typeface="Consolas" charset="0"/>
                <a:ea typeface="Consolas" charset="0"/>
                <a:cs typeface="Consolas" charset="0"/>
              </a:rPr>
              <a:t>/p4_16_samples</a:t>
            </a:r>
            <a:r>
              <a:rPr lang="en-US" sz="2100" dirty="0">
                <a:latin typeface="Consolas" charset="0"/>
                <a:ea typeface="Consolas" charset="0"/>
                <a:cs typeface="Consolas" charset="0"/>
              </a:rPr>
              <a:t>/*.p4 	</a:t>
            </a:r>
          </a:p>
          <a:p>
            <a:pPr marL="0" indent="0">
              <a:buNone/>
            </a:pPr>
            <a:r>
              <a:rPr lang="en-US" sz="2100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2100" dirty="0" smtClean="0">
                <a:latin typeface="Consolas" charset="0"/>
                <a:ea typeface="Consolas" charset="0"/>
                <a:cs typeface="Consolas" charset="0"/>
              </a:rPr>
              <a:t>@$(GENTESTS) </a:t>
            </a:r>
            <a:r>
              <a:rPr lang="en-US" sz="2100" dirty="0">
                <a:latin typeface="Consolas" charset="0"/>
                <a:ea typeface="Consolas" charset="0"/>
                <a:cs typeface="Consolas" charset="0"/>
              </a:rPr>
              <a:t>$(</a:t>
            </a:r>
            <a:r>
              <a:rPr lang="en-US" sz="2100" dirty="0" err="1">
                <a:latin typeface="Consolas" charset="0"/>
                <a:ea typeface="Consolas" charset="0"/>
                <a:cs typeface="Consolas" charset="0"/>
              </a:rPr>
              <a:t>srcdir</a:t>
            </a:r>
            <a:r>
              <a:rPr lang="en-US" sz="2100" dirty="0">
                <a:latin typeface="Consolas" charset="0"/>
                <a:ea typeface="Consolas" charset="0"/>
                <a:cs typeface="Consolas" charset="0"/>
              </a:rPr>
              <a:t>) </a:t>
            </a:r>
            <a:r>
              <a:rPr lang="en-US" sz="2100" dirty="0" smtClean="0">
                <a:latin typeface="Consolas" charset="0"/>
                <a:ea typeface="Consolas" charset="0"/>
                <a:cs typeface="Consolas" charset="0"/>
              </a:rPr>
              <a:t>p4 </a:t>
            </a:r>
            <a:r>
              <a:rPr lang="en-US" sz="2100" dirty="0">
                <a:latin typeface="Consolas" charset="0"/>
                <a:ea typeface="Consolas" charset="0"/>
                <a:cs typeface="Consolas" charset="0"/>
              </a:rPr>
              <a:t>$(</a:t>
            </a:r>
            <a:r>
              <a:rPr lang="en-US" sz="2100" dirty="0" err="1">
                <a:latin typeface="Consolas" charset="0"/>
                <a:ea typeface="Consolas" charset="0"/>
                <a:cs typeface="Consolas" charset="0"/>
              </a:rPr>
              <a:t>srcdir</a:t>
            </a:r>
            <a:r>
              <a:rPr lang="en-US" sz="2100" dirty="0">
                <a:latin typeface="Consolas" charset="0"/>
                <a:ea typeface="Consolas" charset="0"/>
                <a:cs typeface="Consolas" charset="0"/>
              </a:rPr>
              <a:t>)/</a:t>
            </a:r>
            <a:r>
              <a:rPr lang="en-US" sz="2100" dirty="0" smtClean="0">
                <a:latin typeface="Consolas" charset="0"/>
                <a:ea typeface="Consolas" charset="0"/>
                <a:cs typeface="Consolas" charset="0"/>
              </a:rPr>
              <a:t>backends/v12test/run-p4-sample.py </a:t>
            </a:r>
            <a:r>
              <a:rPr lang="en-US" sz="2100" dirty="0">
                <a:latin typeface="Consolas" charset="0"/>
                <a:ea typeface="Consolas" charset="0"/>
                <a:cs typeface="Consolas" charset="0"/>
              </a:rPr>
              <a:t>$^ &gt;$@	</a:t>
            </a:r>
          </a:p>
          <a:p>
            <a:pPr lvl="1"/>
            <a:endParaRPr lang="en-US" sz="2200" dirty="0" smtClean="0">
              <a:latin typeface="Consolas" charset="0"/>
              <a:ea typeface="Consolas" charset="0"/>
              <a:cs typeface="Consolas" charset="0"/>
            </a:endParaRPr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8264" y="631265"/>
            <a:ext cx="2054411" cy="2013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7111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8498270" y="1349886"/>
            <a:ext cx="3416362" cy="383385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Bootstrapping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0144" y="1825625"/>
            <a:ext cx="10963656" cy="4351338"/>
          </a:xfrm>
        </p:spPr>
        <p:txBody>
          <a:bodyPr/>
          <a:lstStyle/>
          <a:p>
            <a:r>
              <a:rPr lang="en-US" dirty="0" smtClean="0"/>
              <a:t>Done by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bootstrap.sh</a:t>
            </a:r>
            <a:r>
              <a:rPr lang="en-US" dirty="0" smtClean="0"/>
              <a:t> script</a:t>
            </a:r>
          </a:p>
          <a:p>
            <a:r>
              <a:rPr lang="en-US" dirty="0" smtClean="0"/>
              <a:t>First step is to create the </a:t>
            </a:r>
            <a:r>
              <a:rPr lang="en-US" dirty="0" err="1" smtClean="0"/>
              <a:t>toplevel</a:t>
            </a:r>
            <a:r>
              <a:rPr lang="en-US" dirty="0" smtClean="0"/>
              <a:t> file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otherMakefiles.am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dirty="0" smtClean="0"/>
              <a:t>This file is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@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include</a:t>
            </a:r>
            <a:r>
              <a:rPr lang="en-US" dirty="0" err="1" smtClean="0"/>
              <a:t>’d</a:t>
            </a:r>
            <a:r>
              <a:rPr lang="en-US" dirty="0" smtClean="0"/>
              <a:t> in the </a:t>
            </a:r>
            <a:r>
              <a:rPr lang="en-US" dirty="0" err="1" smtClean="0"/>
              <a:t>toplevel</a:t>
            </a:r>
            <a:r>
              <a:rPr lang="en-US" dirty="0" smtClean="0"/>
              <a:t>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Makefile.am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dirty="0" smtClean="0"/>
              <a:t>Created by a script called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find-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makefiles.sh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dirty="0" smtClean="0"/>
              <a:t>It contains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@include</a:t>
            </a:r>
            <a:r>
              <a:rPr lang="en-US" dirty="0" smtClean="0"/>
              <a:t>s to all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Makefile.am</a:t>
            </a:r>
            <a:r>
              <a:rPr lang="en-US" dirty="0" smtClean="0"/>
              <a:t> found in </a:t>
            </a:r>
            <a:br>
              <a:rPr lang="en-US" dirty="0" smtClean="0"/>
            </a:b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backends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/*</a:t>
            </a:r>
            <a:r>
              <a:rPr lang="en-US" dirty="0" smtClean="0"/>
              <a:t> and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extensions/*</a:t>
            </a:r>
          </a:p>
          <a:p>
            <a:endParaRPr lang="en-US" dirty="0"/>
          </a:p>
          <a:p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configure.ac</a:t>
            </a:r>
            <a:r>
              <a:rPr lang="en-US" dirty="0" smtClean="0"/>
              <a:t> includes all files named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addconfig.ac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in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backends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/*</a:t>
            </a:r>
            <a:r>
              <a:rPr lang="en-US" dirty="0" smtClean="0"/>
              <a:t> and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extensions/*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40412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9158" y="100853"/>
            <a:ext cx="10515600" cy="922149"/>
          </a:xfrm>
        </p:spPr>
        <p:txBody>
          <a:bodyPr/>
          <a:lstStyle/>
          <a:p>
            <a:r>
              <a:rPr lang="en-US" dirty="0" err="1" smtClean="0"/>
              <a:t>Makefile.am</a:t>
            </a:r>
            <a:r>
              <a:rPr lang="en-US" dirty="0" smtClean="0"/>
              <a:t> top-level structure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4725" y="1130579"/>
            <a:ext cx="11724467" cy="5649132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#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Variables that are appended to in sub-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Makefiles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		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#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Please use += to add values to these variables	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#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The first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7 are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standard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automake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variables	</a:t>
            </a: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CLEANFILES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=                   # Files to remove on clean	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bin_PROGRAMS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=                 # Binaries built	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noinst_LIBRARIES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=             # Static libraries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built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noinst_PROGRAMS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=              # Binaries built that are not installed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BUILT_SOURCES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=                # Generated source files	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TESTS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=                        # Tests to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execute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XFAIL_TESTS =                  # Tests that are supposed to fail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	</a:t>
            </a:r>
          </a:p>
          <a:p>
            <a:pPr marL="0" indent="0">
              <a:buNone/>
            </a:pP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cpplint_FILES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=                # Files that should be passed to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cpplint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ir_DEF_FILES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=                 # Files that generate the IR	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ir_SOURCES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=                   # Other files that contribute to the IR	</a:t>
            </a: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include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$(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srcdir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)/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lib/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Makefile.am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include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$(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srcdir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)/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tools/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ir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-generator/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Makefile.am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include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$(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srcdir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)/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frontends/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Makefile.am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include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$(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srcdir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)/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ir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Makefile.am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dirty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include $(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srcdir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)/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midend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Makefile.am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include </a:t>
            </a:r>
            <a:r>
              <a:rPr lang="en-US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$(</a:t>
            </a:r>
            <a:r>
              <a:rPr lang="en-US" dirty="0" err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srcdir</a:t>
            </a:r>
            <a:r>
              <a:rPr lang="en-US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)/</a:t>
            </a:r>
            <a:r>
              <a:rPr lang="en-US" dirty="0" err="1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otherMakefiles.am</a:t>
            </a:r>
            <a:endParaRPr lang="en-US" dirty="0">
              <a:solidFill>
                <a:srgbClr val="FF0000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1315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 I create a new back-end?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Keep your code in a separate repository</a:t>
            </a:r>
          </a:p>
          <a:p>
            <a:r>
              <a:rPr lang="en-US" dirty="0" smtClean="0"/>
              <a:t>Create a </a:t>
            </a:r>
            <a:r>
              <a:rPr lang="en-US" dirty="0" err="1" smtClean="0"/>
              <a:t>symlink</a:t>
            </a:r>
            <a:r>
              <a:rPr lang="en-US" dirty="0" smtClean="0"/>
              <a:t> </a:t>
            </a:r>
            <a:r>
              <a:rPr lang="en-US" dirty="0"/>
              <a:t>to your code </a:t>
            </a:r>
            <a:r>
              <a:rPr lang="en-US" dirty="0" smtClean="0"/>
              <a:t>in the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extensions</a:t>
            </a:r>
            <a:r>
              <a:rPr lang="en-US" dirty="0" smtClean="0"/>
              <a:t> folder</a:t>
            </a:r>
          </a:p>
          <a:p>
            <a:pPr lvl="1"/>
            <a:r>
              <a:rPr lang="en-US" dirty="0" smtClean="0"/>
              <a:t>e.g.,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ln –s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myBackEnd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extensions</a:t>
            </a:r>
          </a:p>
          <a:p>
            <a:r>
              <a:rPr lang="en-US" dirty="0" smtClean="0"/>
              <a:t>Files you have to provide:</a:t>
            </a:r>
          </a:p>
          <a:p>
            <a:pPr lvl="1"/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Makefile.am</a:t>
            </a:r>
            <a:r>
              <a:rPr lang="en-US" dirty="0" smtClean="0"/>
              <a:t> – included in compiler top-level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Makefile.am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lvl="1"/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addconfig.ac</a:t>
            </a:r>
            <a:r>
              <a:rPr lang="en-US" dirty="0" smtClean="0"/>
              <a:t> – included in top-level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configure.ac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dirty="0" smtClean="0"/>
              <a:t>Run ‘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make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distclean</a:t>
            </a:r>
            <a:r>
              <a:rPr lang="en-US" dirty="0" smtClean="0"/>
              <a:t>’ if you add/remove new back-ends</a:t>
            </a:r>
          </a:p>
          <a:p>
            <a:r>
              <a:rPr lang="en-US" dirty="0" smtClean="0"/>
              <a:t>You can extend the IR (add new *.</a:t>
            </a:r>
            <a:r>
              <a:rPr lang="en-US" dirty="0" err="1" smtClean="0"/>
              <a:t>def</a:t>
            </a:r>
            <a:r>
              <a:rPr lang="en-US" dirty="0" smtClean="0"/>
              <a:t> files)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3963" y="242555"/>
            <a:ext cx="1583070" cy="1583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7555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Coding guidelines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See files in docs/ folder for coding standards</a:t>
            </a:r>
          </a:p>
          <a:p>
            <a:r>
              <a:rPr lang="en-US" dirty="0" smtClean="0"/>
              <a:t>Modified Google C++ coding guidelines</a:t>
            </a:r>
          </a:p>
          <a:p>
            <a:r>
              <a:rPr lang="en-US" dirty="0" smtClean="0"/>
              <a:t>Google’s </a:t>
            </a:r>
            <a:r>
              <a:rPr lang="en-US" dirty="0" err="1" smtClean="0"/>
              <a:t>cpplint.py</a:t>
            </a:r>
            <a:r>
              <a:rPr lang="en-US" dirty="0" smtClean="0"/>
              <a:t> with our customized rules (in tools/)</a:t>
            </a:r>
          </a:p>
          <a:p>
            <a:pPr lvl="1"/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make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cpplint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smtClean="0"/>
              <a:t>will report all errors</a:t>
            </a:r>
          </a:p>
          <a:p>
            <a:r>
              <a:rPr lang="en-US" dirty="0" smtClean="0"/>
              <a:t>To inhibit an error you can use in your code // NOLINT</a:t>
            </a:r>
          </a:p>
          <a:p>
            <a:pPr lvl="1"/>
            <a:r>
              <a:rPr lang="en-US" dirty="0" smtClean="0"/>
              <a:t>But don’t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8733" y="317130"/>
            <a:ext cx="1490133" cy="119210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6891866" y="566051"/>
            <a:ext cx="1490133" cy="1192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945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IR and Visitors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ir</a:t>
            </a:r>
            <a:r>
              <a:rPr lang="en-US" dirty="0" smtClean="0"/>
              <a:t>/</a:t>
            </a:r>
            <a:r>
              <a:rPr lang="en-US" dirty="0" err="1" smtClean="0"/>
              <a:t>ir.h</a:t>
            </a:r>
            <a:r>
              <a:rPr lang="en-US" dirty="0" smtClean="0"/>
              <a:t> and </a:t>
            </a:r>
            <a:r>
              <a:rPr lang="en-US" dirty="0" err="1" smtClean="0"/>
              <a:t>ir</a:t>
            </a:r>
            <a:r>
              <a:rPr lang="en-US" dirty="0" smtClean="0"/>
              <a:t>/</a:t>
            </a:r>
            <a:r>
              <a:rPr lang="en-US" dirty="0" err="1" smtClean="0"/>
              <a:t>visitor.h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5822" y="2396640"/>
            <a:ext cx="2261582" cy="3446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815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Intermediate Representation (IR)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668165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Immutable</a:t>
            </a:r>
          </a:p>
          <a:p>
            <a:pPr lvl="1"/>
            <a:r>
              <a:rPr lang="en-US" dirty="0" smtClean="0"/>
              <a:t>Can share IR objects safely</a:t>
            </a:r>
          </a:p>
          <a:p>
            <a:pPr lvl="1"/>
            <a:r>
              <a:rPr lang="en-US" dirty="0" smtClean="0"/>
              <a:t>Even in a multi-threaded environment</a:t>
            </a:r>
          </a:p>
          <a:p>
            <a:pPr lvl="1"/>
            <a:r>
              <a:rPr lang="en-US" dirty="0" smtClean="0"/>
              <a:t>You cannot corrupt someone else’s state</a:t>
            </a:r>
          </a:p>
          <a:p>
            <a:r>
              <a:rPr lang="en-US" dirty="0" smtClean="0"/>
              <a:t>Strongly-typed (hard to build incorrect programs)</a:t>
            </a:r>
          </a:p>
          <a:p>
            <a:r>
              <a:rPr lang="en-US" dirty="0" smtClean="0"/>
              <a:t>DAG structure</a:t>
            </a:r>
          </a:p>
          <a:p>
            <a:pPr lvl="1"/>
            <a:r>
              <a:rPr lang="en-US" dirty="0" smtClean="0"/>
              <a:t>No parent pointers</a:t>
            </a:r>
          </a:p>
          <a:p>
            <a:pPr lvl="1"/>
            <a:r>
              <a:rPr lang="en-US" dirty="0" smtClean="0"/>
              <a:t>IR sub-</a:t>
            </a:r>
            <a:r>
              <a:rPr lang="en-US" dirty="0" err="1" smtClean="0"/>
              <a:t>dags</a:t>
            </a:r>
            <a:r>
              <a:rPr lang="en-US" dirty="0" smtClean="0"/>
              <a:t> can be reused</a:t>
            </a:r>
          </a:p>
          <a:p>
            <a:pPr lvl="2"/>
            <a:r>
              <a:rPr lang="en-US" dirty="0" smtClean="0"/>
              <a:t>in practice this happens rarely</a:t>
            </a:r>
          </a:p>
          <a:p>
            <a:r>
              <a:rPr lang="en-US" dirty="0" smtClean="0"/>
              <a:t>Manipulated almost exclusively by visitors</a:t>
            </a:r>
          </a:p>
          <a:p>
            <a:r>
              <a:rPr lang="en-US" dirty="0" smtClean="0"/>
              <a:t>IR class hierarchy is extensible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9925760" y="1449388"/>
            <a:ext cx="778933" cy="482600"/>
          </a:xfrm>
          <a:prstGeom prst="round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9483743" y="2260469"/>
            <a:ext cx="778933" cy="482600"/>
          </a:xfrm>
          <a:prstGeom prst="round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10577694" y="3015046"/>
            <a:ext cx="778933" cy="482600"/>
          </a:xfrm>
          <a:prstGeom prst="round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>
            <a:stCxn id="5" idx="2"/>
            <a:endCxn id="8" idx="0"/>
          </p:cNvCxnSpPr>
          <p:nvPr/>
        </p:nvCxnSpPr>
        <p:spPr>
          <a:xfrm>
            <a:off x="10315227" y="1931988"/>
            <a:ext cx="651934" cy="108305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5" idx="2"/>
            <a:endCxn id="7" idx="0"/>
          </p:cNvCxnSpPr>
          <p:nvPr/>
        </p:nvCxnSpPr>
        <p:spPr>
          <a:xfrm flipH="1">
            <a:off x="9873210" y="1931988"/>
            <a:ext cx="442017" cy="32848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7" idx="2"/>
            <a:endCxn id="8" idx="0"/>
          </p:cNvCxnSpPr>
          <p:nvPr/>
        </p:nvCxnSpPr>
        <p:spPr>
          <a:xfrm>
            <a:off x="9873210" y="2743069"/>
            <a:ext cx="1093951" cy="27197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7" idx="2"/>
          </p:cNvCxnSpPr>
          <p:nvPr/>
        </p:nvCxnSpPr>
        <p:spPr>
          <a:xfrm flipH="1">
            <a:off x="9483744" y="2743069"/>
            <a:ext cx="389466" cy="62347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0431222" y="3707059"/>
            <a:ext cx="1694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shared sub-DAG</a:t>
            </a:r>
            <a:endParaRPr lang="en-US"/>
          </a:p>
        </p:txBody>
      </p:sp>
      <p:cxnSp>
        <p:nvCxnSpPr>
          <p:cNvPr id="13" name="Straight Arrow Connector 12"/>
          <p:cNvCxnSpPr>
            <a:stCxn id="8" idx="2"/>
          </p:cNvCxnSpPr>
          <p:nvPr/>
        </p:nvCxnSpPr>
        <p:spPr>
          <a:xfrm flipH="1">
            <a:off x="10826679" y="3497646"/>
            <a:ext cx="140482" cy="19354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8" idx="2"/>
          </p:cNvCxnSpPr>
          <p:nvPr/>
        </p:nvCxnSpPr>
        <p:spPr>
          <a:xfrm>
            <a:off x="10967161" y="3497646"/>
            <a:ext cx="190500" cy="19354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881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in the box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96864" y="0"/>
            <a:ext cx="3295135" cy="3229233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838200" y="1325564"/>
            <a:ext cx="10515600" cy="5421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Compiler source code (C++)</a:t>
            </a:r>
          </a:p>
          <a:p>
            <a:pPr lvl="1"/>
            <a:r>
              <a:rPr lang="en-US" dirty="0" smtClean="0"/>
              <a:t>currently alpha quality release</a:t>
            </a:r>
            <a:endParaRPr lang="en-US" dirty="0"/>
          </a:p>
          <a:p>
            <a:r>
              <a:rPr lang="en-US" dirty="0" smtClean="0"/>
              <a:t>Two front-ends</a:t>
            </a:r>
          </a:p>
          <a:p>
            <a:pPr lvl="1"/>
            <a:r>
              <a:rPr lang="en-US" dirty="0" smtClean="0"/>
              <a:t>P4_14</a:t>
            </a:r>
            <a:r>
              <a:rPr lang="en-US" dirty="0"/>
              <a:t> </a:t>
            </a:r>
            <a:r>
              <a:rPr lang="en-US" dirty="0" smtClean="0"/>
              <a:t>(v1.0, v1.1)</a:t>
            </a:r>
            <a:endParaRPr lang="en-US" dirty="0" smtClean="0"/>
          </a:p>
          <a:p>
            <a:pPr lvl="1"/>
            <a:r>
              <a:rPr lang="en-US" dirty="0" smtClean="0"/>
              <a:t>P4_16</a:t>
            </a:r>
            <a:endParaRPr lang="en-US" dirty="0" smtClean="0"/>
          </a:p>
          <a:p>
            <a:r>
              <a:rPr lang="en-US" dirty="0" smtClean="0"/>
              <a:t>Converter </a:t>
            </a:r>
            <a:r>
              <a:rPr lang="en-US" dirty="0" smtClean="0"/>
              <a:t>P4_14 </a:t>
            </a:r>
            <a:r>
              <a:rPr lang="en-US" dirty="0" smtClean="0"/>
              <a:t>=&gt; </a:t>
            </a:r>
            <a:r>
              <a:rPr lang="en-US" dirty="0" smtClean="0"/>
              <a:t>P4_16</a:t>
            </a:r>
            <a:endParaRPr lang="en-US" dirty="0" smtClean="0"/>
          </a:p>
          <a:p>
            <a:r>
              <a:rPr lang="en-US" dirty="0" smtClean="0"/>
              <a:t>Three back-end prototypes</a:t>
            </a:r>
          </a:p>
          <a:p>
            <a:pPr lvl="1"/>
            <a:r>
              <a:rPr lang="en-US" dirty="0" err="1" smtClean="0"/>
              <a:t>eBPF</a:t>
            </a:r>
            <a:r>
              <a:rPr lang="en-US" dirty="0" smtClean="0"/>
              <a:t> =&gt; generates C code that can be compiled to extended Berkeley Packet Filters programs</a:t>
            </a:r>
          </a:p>
          <a:p>
            <a:pPr lvl="1"/>
            <a:r>
              <a:rPr lang="en-US" dirty="0" smtClean="0"/>
              <a:t>bmv2 =&gt; generates JSON files that can be used to drive the </a:t>
            </a:r>
            <a:r>
              <a:rPr lang="en-US" dirty="0" err="1" smtClean="0"/>
              <a:t>simple_switch</a:t>
            </a:r>
            <a:r>
              <a:rPr lang="en-US" dirty="0" smtClean="0"/>
              <a:t> network simulator built using BMv2 (behavioral model version 2)</a:t>
            </a:r>
          </a:p>
          <a:p>
            <a:pPr lvl="1"/>
            <a:r>
              <a:rPr lang="en-US" dirty="0" smtClean="0"/>
              <a:t>v12test =&gt; fake test back-end</a:t>
            </a:r>
          </a:p>
        </p:txBody>
      </p:sp>
    </p:spTree>
    <p:extLst>
      <p:ext uri="{BB962C8B-B14F-4D97-AF65-F5344CB8AC3E}">
        <p14:creationId xmlns:p14="http://schemas.microsoft.com/office/powerpoint/2010/main" val="14354545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Visitor pattern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0416" y="1737565"/>
            <a:ext cx="10643616" cy="4914539"/>
          </a:xfrm>
        </p:spPr>
        <p:txBody>
          <a:bodyPr>
            <a:normAutofit/>
          </a:bodyPr>
          <a:lstStyle/>
          <a:p>
            <a:r>
              <a:rPr lang="en-US" dirty="0" smtClean="0"/>
              <a:t>https://</a:t>
            </a:r>
            <a:r>
              <a:rPr lang="en-US" dirty="0" err="1" smtClean="0"/>
              <a:t>en.wikipedia.org</a:t>
            </a:r>
            <a:r>
              <a:rPr lang="en-US" dirty="0" smtClean="0"/>
              <a:t>/wiki/</a:t>
            </a:r>
            <a:r>
              <a:rPr lang="en-US" dirty="0" err="1" smtClean="0"/>
              <a:t>Visitor_pattern</a:t>
            </a:r>
            <a:endParaRPr lang="en-US" dirty="0" smtClean="0"/>
          </a:p>
          <a:p>
            <a:pPr marL="400050" lvl="1" indent="0">
              <a:buNone/>
            </a:pPr>
            <a:r>
              <a:rPr lang="en-US" dirty="0" smtClean="0"/>
              <a:t>“In object-oriented programming and software engineering, the visitor design pattern is a way of separating an algorithm from an object structure on which it operates. A practical result of this separation is the ability to add new operations to existing object structures without modifying those structures.”</a:t>
            </a:r>
          </a:p>
          <a:p>
            <a:pPr marL="457200" indent="-457200"/>
            <a:r>
              <a:rPr lang="en-US" dirty="0" smtClean="0"/>
              <a:t>“Structure” = IR</a:t>
            </a:r>
          </a:p>
          <a:p>
            <a:pPr marL="457200" indent="-457200"/>
            <a:r>
              <a:rPr lang="en-US" dirty="0" smtClean="0"/>
              <a:t>“Algorithms” = program manipulations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69464" y="3884432"/>
            <a:ext cx="2163991" cy="2047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842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Visitor kinds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6932109"/>
              </p:ext>
            </p:extLst>
          </p:nvPr>
        </p:nvGraphicFramePr>
        <p:xfrm>
          <a:off x="1206990" y="1690688"/>
          <a:ext cx="9778020" cy="45221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164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615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7898">
                <a:tc>
                  <a:txBody>
                    <a:bodyPr/>
                    <a:lstStyle/>
                    <a:p>
                      <a:r>
                        <a:rPr lang="en-US" sz="2400" b="1" dirty="0" smtClean="0">
                          <a:solidFill>
                            <a:srgbClr val="262626"/>
                          </a:solidFill>
                          <a:latin typeface="HelveticaNeue" charset="0"/>
                        </a:rPr>
                        <a:t>Visitor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 smtClean="0">
                          <a:solidFill>
                            <a:srgbClr val="262626"/>
                          </a:solidFill>
                          <a:latin typeface="HelveticaNeue" charset="0"/>
                        </a:rPr>
                        <a:t>Description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73086">
                <a:tc>
                  <a:txBody>
                    <a:bodyPr/>
                    <a:lstStyle/>
                    <a:p>
                      <a:r>
                        <a:rPr lang="en-US" sz="2400" b="0" dirty="0" smtClean="0">
                          <a:solidFill>
                            <a:srgbClr val="262626"/>
                          </a:solidFill>
                          <a:latin typeface="Consolas" charset="0"/>
                        </a:rPr>
                        <a:t>Inspector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0" dirty="0" smtClean="0">
                          <a:solidFill>
                            <a:srgbClr val="262626"/>
                          </a:solidFill>
                          <a:latin typeface="HelveticaNeue" charset="0"/>
                        </a:rPr>
                        <a:t>simplified visitor that does not modify any nodes, </a:t>
                      </a:r>
                      <a:br>
                        <a:rPr lang="en-US" sz="2400" b="0" dirty="0" smtClean="0">
                          <a:solidFill>
                            <a:srgbClr val="262626"/>
                          </a:solidFill>
                          <a:latin typeface="HelveticaNeue" charset="0"/>
                        </a:rPr>
                      </a:br>
                      <a:r>
                        <a:rPr lang="en-US" sz="2400" b="0" dirty="0" smtClean="0">
                          <a:solidFill>
                            <a:srgbClr val="262626"/>
                          </a:solidFill>
                          <a:latin typeface="HelveticaNeue" charset="0"/>
                        </a:rPr>
                        <a:t>just collects information.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73086">
                <a:tc>
                  <a:txBody>
                    <a:bodyPr/>
                    <a:lstStyle/>
                    <a:p>
                      <a:r>
                        <a:rPr lang="en-US" sz="2400" b="0" dirty="0" smtClean="0">
                          <a:solidFill>
                            <a:srgbClr val="262626"/>
                          </a:solidFill>
                          <a:latin typeface="Consolas" charset="0"/>
                        </a:rPr>
                        <a:t>Modifier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0" dirty="0" smtClean="0">
                          <a:solidFill>
                            <a:srgbClr val="262626"/>
                          </a:solidFill>
                          <a:latin typeface="HelveticaNeue" charset="0"/>
                        </a:rPr>
                        <a:t>visitor that does not change the tree/dag structure, </a:t>
                      </a:r>
                      <a:br>
                        <a:rPr lang="en-US" sz="2400" b="0" dirty="0" smtClean="0">
                          <a:solidFill>
                            <a:srgbClr val="262626"/>
                          </a:solidFill>
                          <a:latin typeface="HelveticaNeue" charset="0"/>
                        </a:rPr>
                      </a:br>
                      <a:r>
                        <a:rPr lang="en-US" sz="2400" b="0" dirty="0" smtClean="0">
                          <a:solidFill>
                            <a:srgbClr val="262626"/>
                          </a:solidFill>
                          <a:latin typeface="HelveticaNeue" charset="0"/>
                        </a:rPr>
                        <a:t>but may “modify” nodes in place.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73086">
                <a:tc>
                  <a:txBody>
                    <a:bodyPr/>
                    <a:lstStyle/>
                    <a:p>
                      <a:r>
                        <a:rPr lang="en-US" sz="2400" b="0" dirty="0" smtClean="0">
                          <a:solidFill>
                            <a:srgbClr val="262626"/>
                          </a:solidFill>
                          <a:latin typeface="Consolas" charset="0"/>
                        </a:rPr>
                        <a:t>Transform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 smtClean="0">
                          <a:solidFill>
                            <a:srgbClr val="262626"/>
                          </a:solidFill>
                          <a:latin typeface="HelveticaNeue" charset="0"/>
                        </a:rPr>
                        <a:t>full transformation visitor 	</a:t>
                      </a:r>
                    </a:p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96908">
                <a:tc>
                  <a:txBody>
                    <a:bodyPr/>
                    <a:lstStyle/>
                    <a:p>
                      <a:r>
                        <a:rPr lang="en-US" sz="2400" b="0" dirty="0" err="1" smtClean="0">
                          <a:solidFill>
                            <a:srgbClr val="262626"/>
                          </a:solidFill>
                          <a:latin typeface="Consolas" charset="0"/>
                        </a:rPr>
                        <a:t>PassManager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 smtClean="0">
                          <a:solidFill>
                            <a:srgbClr val="262626"/>
                          </a:solidFill>
                          <a:latin typeface="HelveticaNeue" charset="0"/>
                        </a:rPr>
                        <a:t>combines several visitors, run in a sequence,</a:t>
                      </a:r>
                      <a:r>
                        <a:rPr lang="en-US" sz="2400" b="0" baseline="0" dirty="0" smtClean="0">
                          <a:solidFill>
                            <a:srgbClr val="262626"/>
                          </a:solidFill>
                          <a:latin typeface="HelveticaNeue" charset="0"/>
                        </a:rPr>
                        <a:t> manages backtracking</a:t>
                      </a:r>
                      <a:endParaRPr lang="en-US" sz="2400" b="0" dirty="0" smtClean="0">
                        <a:solidFill>
                          <a:srgbClr val="262626"/>
                        </a:solidFill>
                        <a:latin typeface="HelveticaNeue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73086">
                <a:tc>
                  <a:txBody>
                    <a:bodyPr/>
                    <a:lstStyle/>
                    <a:p>
                      <a:r>
                        <a:rPr lang="en-US" sz="2400" dirty="0" err="1" smtClean="0">
                          <a:latin typeface="Consolas" charset="0"/>
                          <a:ea typeface="Consolas" charset="0"/>
                          <a:cs typeface="Consolas" charset="0"/>
                        </a:rPr>
                        <a:t>RepeatedPass</a:t>
                      </a:r>
                      <a:endParaRPr lang="en-US" sz="240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repeats</a:t>
                      </a:r>
                      <a:r>
                        <a:rPr lang="en-US" sz="2400" baseline="0" dirty="0" smtClean="0"/>
                        <a:t> a sequence of visitors 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33485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Top-level visitor interface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/>
              <a:t>const</a:t>
            </a:r>
            <a:r>
              <a:rPr lang="en-US" dirty="0" smtClean="0"/>
              <a:t> IR::Node* node;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IR::Visitor v1, v2;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/>
              <a:t>const</a:t>
            </a:r>
            <a:r>
              <a:rPr lang="en-US" dirty="0" smtClean="0"/>
              <a:t> IR::Node* intermediate = node-&gt;apply(v1);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/>
              <a:t>const</a:t>
            </a:r>
            <a:r>
              <a:rPr lang="en-US" dirty="0" smtClean="0"/>
              <a:t> IR::Node* final = intermediate-&gt;apply(v2);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Visitors can be chained.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7877" y="92990"/>
            <a:ext cx="2945975" cy="294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769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Isosceles Triangle 14"/>
          <p:cNvSpPr/>
          <p:nvPr/>
        </p:nvSpPr>
        <p:spPr>
          <a:xfrm>
            <a:off x="6809186" y="2492288"/>
            <a:ext cx="3157640" cy="3009225"/>
          </a:xfrm>
          <a:prstGeom prst="triangl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Isosceles Triangle 41"/>
          <p:cNvSpPr/>
          <p:nvPr/>
        </p:nvSpPr>
        <p:spPr>
          <a:xfrm>
            <a:off x="8178165" y="4603338"/>
            <a:ext cx="827289" cy="898174"/>
          </a:xfrm>
          <a:prstGeom prst="triangl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Isosceles Triangle 28"/>
          <p:cNvSpPr/>
          <p:nvPr/>
        </p:nvSpPr>
        <p:spPr>
          <a:xfrm>
            <a:off x="4766096" y="4444024"/>
            <a:ext cx="827289" cy="898174"/>
          </a:xfrm>
          <a:prstGeom prst="triangl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3732" y="257462"/>
            <a:ext cx="8229600" cy="1143000"/>
          </a:xfrm>
        </p:spPr>
        <p:txBody>
          <a:bodyPr/>
          <a:lstStyle/>
          <a:p>
            <a:r>
              <a:rPr lang="en-US" smtClean="0"/>
              <a:t>IR rewriting using visitors</a:t>
            </a:r>
            <a:endParaRPr lang="en-US" dirty="0"/>
          </a:p>
        </p:txBody>
      </p:sp>
      <p:sp>
        <p:nvSpPr>
          <p:cNvPr id="4" name="Isosceles Triangle 3"/>
          <p:cNvSpPr/>
          <p:nvPr/>
        </p:nvSpPr>
        <p:spPr>
          <a:xfrm>
            <a:off x="1524000" y="2349342"/>
            <a:ext cx="3157640" cy="3009225"/>
          </a:xfrm>
          <a:prstGeom prst="triangl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574134" y="1720541"/>
            <a:ext cx="20971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i="1" dirty="0"/>
              <a:t>Input DAG</a:t>
            </a:r>
          </a:p>
        </p:txBody>
      </p:sp>
      <p:sp>
        <p:nvSpPr>
          <p:cNvPr id="6" name="Oval 5"/>
          <p:cNvSpPr/>
          <p:nvPr/>
        </p:nvSpPr>
        <p:spPr>
          <a:xfrm>
            <a:off x="3183334" y="4248699"/>
            <a:ext cx="244132" cy="2288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028272" y="5781558"/>
            <a:ext cx="16336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/>
              <a:t>Modified DAG</a:t>
            </a:r>
          </a:p>
        </p:txBody>
      </p:sp>
      <p:cxnSp>
        <p:nvCxnSpPr>
          <p:cNvPr id="8" name="Straight Arrow Connector 7"/>
          <p:cNvCxnSpPr>
            <a:stCxn id="7" idx="0"/>
            <a:endCxn id="30" idx="3"/>
          </p:cNvCxnSpPr>
          <p:nvPr/>
        </p:nvCxnSpPr>
        <p:spPr>
          <a:xfrm flipV="1">
            <a:off x="2845099" y="5375712"/>
            <a:ext cx="446923" cy="405847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ight Arrow 13"/>
          <p:cNvSpPr/>
          <p:nvPr/>
        </p:nvSpPr>
        <p:spPr>
          <a:xfrm>
            <a:off x="5593385" y="2989534"/>
            <a:ext cx="858055" cy="1098425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8468520" y="4391645"/>
            <a:ext cx="244132" cy="2288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8663013" y="5901978"/>
            <a:ext cx="12742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/>
              <a:t>Dead code</a:t>
            </a:r>
          </a:p>
        </p:txBody>
      </p:sp>
      <p:cxnSp>
        <p:nvCxnSpPr>
          <p:cNvPr id="18" name="Straight Arrow Connector 17"/>
          <p:cNvCxnSpPr>
            <a:stCxn id="17" idx="1"/>
            <a:endCxn id="47" idx="5"/>
          </p:cNvCxnSpPr>
          <p:nvPr/>
        </p:nvCxnSpPr>
        <p:spPr>
          <a:xfrm flipH="1">
            <a:off x="7651397" y="6102033"/>
            <a:ext cx="1011616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Oval 20"/>
          <p:cNvSpPr/>
          <p:nvPr/>
        </p:nvSpPr>
        <p:spPr>
          <a:xfrm>
            <a:off x="8839200" y="4006116"/>
            <a:ext cx="244132" cy="2288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8382000" y="3625116"/>
            <a:ext cx="244132" cy="2288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8686800" y="3244116"/>
            <a:ext cx="244132" cy="2288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8458200" y="2786916"/>
            <a:ext cx="244132" cy="2288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8229600" y="2405916"/>
            <a:ext cx="244132" cy="2288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5063395" y="4248699"/>
            <a:ext cx="244132" cy="2288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ight Arrow 27"/>
          <p:cNvSpPr/>
          <p:nvPr/>
        </p:nvSpPr>
        <p:spPr>
          <a:xfrm>
            <a:off x="3606642" y="4150030"/>
            <a:ext cx="1269921" cy="46846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Isosceles Triangle 29"/>
          <p:cNvSpPr/>
          <p:nvPr/>
        </p:nvSpPr>
        <p:spPr>
          <a:xfrm>
            <a:off x="2878377" y="4477537"/>
            <a:ext cx="827289" cy="898174"/>
          </a:xfrm>
          <a:prstGeom prst="triangl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5064291" y="5924504"/>
            <a:ext cx="11691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/>
              <a:t>New DAG</a:t>
            </a:r>
          </a:p>
        </p:txBody>
      </p:sp>
      <p:cxnSp>
        <p:nvCxnSpPr>
          <p:cNvPr id="38" name="Straight Arrow Connector 37"/>
          <p:cNvCxnSpPr>
            <a:endCxn id="29" idx="3"/>
          </p:cNvCxnSpPr>
          <p:nvPr/>
        </p:nvCxnSpPr>
        <p:spPr>
          <a:xfrm flipH="1" flipV="1">
            <a:off x="5179741" y="5342198"/>
            <a:ext cx="206219" cy="43936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Isosceles Triangle 46"/>
          <p:cNvSpPr/>
          <p:nvPr/>
        </p:nvSpPr>
        <p:spPr>
          <a:xfrm>
            <a:off x="7030931" y="5652946"/>
            <a:ext cx="827289" cy="898174"/>
          </a:xfrm>
          <a:prstGeom prst="triangl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/>
          <p:cNvSpPr txBox="1"/>
          <p:nvPr/>
        </p:nvSpPr>
        <p:spPr>
          <a:xfrm>
            <a:off x="8022331" y="1700660"/>
            <a:ext cx="24353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i="1" dirty="0"/>
              <a:t>Output DAG</a:t>
            </a:r>
          </a:p>
        </p:txBody>
      </p:sp>
      <p:cxnSp>
        <p:nvCxnSpPr>
          <p:cNvPr id="51" name="Straight Arrow Connector 50"/>
          <p:cNvCxnSpPr>
            <a:stCxn id="21" idx="3"/>
            <a:endCxn id="16" idx="7"/>
          </p:cNvCxnSpPr>
          <p:nvPr/>
        </p:nvCxnSpPr>
        <p:spPr>
          <a:xfrm flipH="1">
            <a:off x="8676900" y="4201442"/>
            <a:ext cx="198052" cy="223717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22" idx="5"/>
            <a:endCxn id="21" idx="1"/>
          </p:cNvCxnSpPr>
          <p:nvPr/>
        </p:nvCxnSpPr>
        <p:spPr>
          <a:xfrm>
            <a:off x="8590380" y="3820441"/>
            <a:ext cx="284572" cy="219188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23" idx="3"/>
            <a:endCxn id="22" idx="7"/>
          </p:cNvCxnSpPr>
          <p:nvPr/>
        </p:nvCxnSpPr>
        <p:spPr>
          <a:xfrm flipH="1">
            <a:off x="8590380" y="3439441"/>
            <a:ext cx="132172" cy="219188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stCxn id="24" idx="5"/>
            <a:endCxn id="23" idx="0"/>
          </p:cNvCxnSpPr>
          <p:nvPr/>
        </p:nvCxnSpPr>
        <p:spPr>
          <a:xfrm>
            <a:off x="8666580" y="2982242"/>
            <a:ext cx="142286" cy="261875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stCxn id="25" idx="5"/>
            <a:endCxn id="24" idx="0"/>
          </p:cNvCxnSpPr>
          <p:nvPr/>
        </p:nvCxnSpPr>
        <p:spPr>
          <a:xfrm>
            <a:off x="8437980" y="2601242"/>
            <a:ext cx="142286" cy="185675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8021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09752"/>
            <a:ext cx="10515600" cy="1142399"/>
          </a:xfrm>
        </p:spPr>
        <p:txBody>
          <a:bodyPr/>
          <a:lstStyle/>
          <a:p>
            <a:r>
              <a:rPr lang="en-US" dirty="0" smtClean="0"/>
              <a:t>Front-end IR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7078" y="1375719"/>
            <a:ext cx="10876722" cy="5234307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~145 classes</a:t>
            </a:r>
          </a:p>
          <a:p>
            <a:r>
              <a:rPr lang="en-US" dirty="0" smtClean="0"/>
              <a:t>P4_14 (v1.def </a:t>
            </a:r>
            <a:r>
              <a:rPr lang="en-US" dirty="0" smtClean="0"/>
              <a:t>– 29 classes) and </a:t>
            </a:r>
            <a:r>
              <a:rPr lang="en-US" dirty="0" smtClean="0"/>
              <a:t>P4_16 (all </a:t>
            </a:r>
            <a:r>
              <a:rPr lang="en-US" dirty="0" smtClean="0"/>
              <a:t>other *.</a:t>
            </a:r>
            <a:r>
              <a:rPr lang="en-US" dirty="0" err="1" smtClean="0"/>
              <a:t>def</a:t>
            </a:r>
            <a:r>
              <a:rPr lang="en-US" dirty="0" smtClean="0"/>
              <a:t>)</a:t>
            </a:r>
          </a:p>
          <a:p>
            <a:r>
              <a:rPr lang="en-US" dirty="0" smtClean="0"/>
              <a:t>Few classes in common to </a:t>
            </a:r>
            <a:r>
              <a:rPr lang="en-US" dirty="0" smtClean="0"/>
              <a:t>P4_14 </a:t>
            </a:r>
            <a:r>
              <a:rPr lang="en-US" dirty="0" smtClean="0"/>
              <a:t>and </a:t>
            </a:r>
            <a:r>
              <a:rPr lang="en-US" dirty="0"/>
              <a:t>P</a:t>
            </a:r>
            <a:r>
              <a:rPr lang="en-US" dirty="0" smtClean="0"/>
              <a:t>4_16</a:t>
            </a:r>
            <a:endParaRPr lang="en-US" dirty="0" smtClean="0"/>
          </a:p>
          <a:p>
            <a:r>
              <a:rPr lang="en-US" dirty="0" smtClean="0"/>
              <a:t>Java-like inheritance</a:t>
            </a:r>
          </a:p>
          <a:p>
            <a:pPr lvl="1"/>
            <a:r>
              <a:rPr lang="en-US" dirty="0" err="1" smtClean="0"/>
              <a:t>INode</a:t>
            </a:r>
            <a:r>
              <a:rPr lang="en-US" dirty="0" smtClean="0"/>
              <a:t> base virtual class</a:t>
            </a:r>
          </a:p>
          <a:p>
            <a:pPr lvl="1"/>
            <a:r>
              <a:rPr lang="en-US" dirty="0" smtClean="0"/>
              <a:t>All IR classes descend from Node (</a:t>
            </a:r>
            <a:r>
              <a:rPr lang="en-US" dirty="0" err="1" smtClean="0"/>
              <a:t>node.cpp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Some nodes may implement multiple interfaces</a:t>
            </a:r>
          </a:p>
          <a:p>
            <a:pPr lvl="2"/>
            <a:r>
              <a:rPr lang="en-US" dirty="0" smtClean="0"/>
              <a:t>e.g., </a:t>
            </a:r>
            <a:r>
              <a:rPr lang="en-US" dirty="0" err="1" smtClean="0"/>
              <a:t>IDeclaration</a:t>
            </a:r>
            <a:r>
              <a:rPr lang="en-US" dirty="0" smtClean="0"/>
              <a:t> and </a:t>
            </a:r>
            <a:r>
              <a:rPr lang="en-US" dirty="0" err="1" smtClean="0"/>
              <a:t>INamespace</a:t>
            </a:r>
            <a:endParaRPr lang="en-US" dirty="0" smtClean="0"/>
          </a:p>
          <a:p>
            <a:r>
              <a:rPr lang="en-US" dirty="0" smtClean="0"/>
              <a:t>Core abstract classes</a:t>
            </a:r>
          </a:p>
          <a:p>
            <a:pPr lvl="1"/>
            <a:r>
              <a:rPr lang="en-US" dirty="0" smtClean="0"/>
              <a:t>Expression – base class for all expressions</a:t>
            </a:r>
          </a:p>
          <a:p>
            <a:pPr lvl="1"/>
            <a:r>
              <a:rPr lang="en-US" dirty="0" smtClean="0"/>
              <a:t>Type – base class for all types</a:t>
            </a:r>
          </a:p>
          <a:p>
            <a:pPr lvl="1"/>
            <a:r>
              <a:rPr lang="en-US" dirty="0" smtClean="0"/>
              <a:t>Statement – base class for all statements</a:t>
            </a:r>
          </a:p>
          <a:p>
            <a:pPr lvl="1"/>
            <a:r>
              <a:rPr lang="en-US" dirty="0" smtClean="0"/>
              <a:t>Declaration – base class for many declarations</a:t>
            </a:r>
          </a:p>
          <a:p>
            <a:pPr lvl="1"/>
            <a:r>
              <a:rPr lang="en-US" dirty="0" err="1" smtClean="0"/>
              <a:t>Type_Declaration</a:t>
            </a:r>
            <a:r>
              <a:rPr lang="en-US" dirty="0" smtClean="0"/>
              <a:t> – base class for declarations that are also types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5200" y="77591"/>
            <a:ext cx="3467100" cy="2596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106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22696"/>
          </a:xfrm>
        </p:spPr>
        <p:txBody>
          <a:bodyPr/>
          <a:lstStyle/>
          <a:p>
            <a:r>
              <a:rPr lang="en-US" dirty="0" smtClean="0"/>
              <a:t>Learning the IR by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938048"/>
            <a:ext cx="10515600" cy="5801711"/>
          </a:xfrm>
        </p:spPr>
        <p:txBody>
          <a:bodyPr>
            <a:normAutofit fontScale="77500" lnSpcReduction="20000"/>
          </a:bodyPr>
          <a:lstStyle/>
          <a:p>
            <a:r>
              <a:rPr lang="en-US" i="1" dirty="0" smtClean="0"/>
              <a:t>Front-end and mid-end passes can all dump IR back as P4 source</a:t>
            </a:r>
            <a:br>
              <a:rPr lang="en-US" i="1" dirty="0" smtClean="0"/>
            </a:br>
            <a:r>
              <a:rPr lang="en-US" i="1" dirty="0" smtClean="0"/>
              <a:t>with IR as comments</a:t>
            </a:r>
          </a:p>
          <a:p>
            <a:r>
              <a:rPr lang="en-US" dirty="0"/>
              <a:t>E.g.: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./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p4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test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-v --top4 Simplify_9 x.p4</a:t>
            </a:r>
            <a:r>
              <a:rPr lang="en-US" dirty="0"/>
              <a:t/>
            </a:r>
            <a:br>
              <a:rPr lang="en-US" dirty="0"/>
            </a:br>
            <a:r>
              <a:rPr lang="en-US" dirty="0">
                <a:latin typeface="Consolas" charset="0"/>
                <a:ea typeface="Consolas" charset="0"/>
                <a:cs typeface="Consolas" charset="0"/>
              </a:rPr>
              <a:t>Writing program to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./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x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-Simplify_9_Evaluator.p4</a:t>
            </a:r>
          </a:p>
          <a:p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cat x-Simplify_9_Evaluator.p4</a:t>
            </a:r>
          </a:p>
          <a:p>
            <a:pPr marL="0" indent="0">
              <a:buNone/>
            </a:pPr>
            <a:r>
              <a:rPr lang="de-DE" dirty="0">
                <a:latin typeface="Consolas" charset="0"/>
                <a:ea typeface="Consolas" charset="0"/>
                <a:cs typeface="Consolas" charset="0"/>
              </a:rPr>
              <a:t>/* </a:t>
            </a:r>
            <a:br>
              <a:rPr lang="de-DE" dirty="0">
                <a:latin typeface="Consolas" charset="0"/>
                <a:ea typeface="Consolas" charset="0"/>
                <a:cs typeface="Consolas" charset="0"/>
              </a:rPr>
            </a:br>
            <a:r>
              <a:rPr lang="de-DE" dirty="0" smtClean="0">
                <a:latin typeface="Consolas" charset="0"/>
                <a:ea typeface="Consolas" charset="0"/>
                <a:cs typeface="Consolas" charset="0"/>
              </a:rPr>
              <a:t>&lt;P4Program&gt;(18274)</a:t>
            </a:r>
            <a:br>
              <a:rPr lang="de-DE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de-DE" dirty="0" smtClean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de-DE" dirty="0">
                <a:latin typeface="Consolas" charset="0"/>
                <a:ea typeface="Consolas" charset="0"/>
                <a:cs typeface="Consolas" charset="0"/>
              </a:rPr>
              <a:t>&lt;</a:t>
            </a:r>
            <a:r>
              <a:rPr lang="de-DE" dirty="0" err="1">
                <a:latin typeface="Consolas" charset="0"/>
                <a:ea typeface="Consolas" charset="0"/>
                <a:cs typeface="Consolas" charset="0"/>
              </a:rPr>
              <a:t>IndexedVector</a:t>
            </a:r>
            <a:r>
              <a:rPr lang="de-DE" dirty="0">
                <a:latin typeface="Consolas" charset="0"/>
                <a:ea typeface="Consolas" charset="0"/>
                <a:cs typeface="Consolas" charset="0"/>
              </a:rPr>
              <a:t>&lt;</a:t>
            </a:r>
            <a:r>
              <a:rPr lang="de-DE" dirty="0" err="1">
                <a:latin typeface="Consolas" charset="0"/>
                <a:ea typeface="Consolas" charset="0"/>
                <a:cs typeface="Consolas" charset="0"/>
              </a:rPr>
              <a:t>Node</a:t>
            </a:r>
            <a:r>
              <a:rPr lang="de-DE" dirty="0">
                <a:latin typeface="Consolas" charset="0"/>
                <a:ea typeface="Consolas" charset="0"/>
                <a:cs typeface="Consolas" charset="0"/>
              </a:rPr>
              <a:t>&gt;&gt;(18275) </a:t>
            </a:r>
            <a:r>
              <a:rPr lang="de-DE" dirty="0" smtClean="0">
                <a:latin typeface="Consolas" charset="0"/>
                <a:ea typeface="Consolas" charset="0"/>
                <a:cs typeface="Consolas" charset="0"/>
              </a:rPr>
              <a:t>*/</a:t>
            </a:r>
            <a:br>
              <a:rPr lang="de-DE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de-DE" dirty="0" smtClean="0">
                <a:latin typeface="Consolas" charset="0"/>
                <a:ea typeface="Consolas" charset="0"/>
                <a:cs typeface="Consolas" charset="0"/>
              </a:rPr>
              <a:t>/* </a:t>
            </a:r>
            <a:br>
              <a:rPr lang="de-DE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de-DE" dirty="0" smtClean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de-DE" dirty="0">
                <a:latin typeface="Consolas" charset="0"/>
                <a:ea typeface="Consolas" charset="0"/>
                <a:cs typeface="Consolas" charset="0"/>
              </a:rPr>
              <a:t>&lt;</a:t>
            </a:r>
            <a:r>
              <a:rPr lang="de-DE" dirty="0" err="1">
                <a:latin typeface="Consolas" charset="0"/>
                <a:ea typeface="Consolas" charset="0"/>
                <a:cs typeface="Consolas" charset="0"/>
              </a:rPr>
              <a:t>Type_Struct</a:t>
            </a:r>
            <a:r>
              <a:rPr lang="de-DE" dirty="0">
                <a:latin typeface="Consolas" charset="0"/>
                <a:ea typeface="Consolas" charset="0"/>
                <a:cs typeface="Consolas" charset="0"/>
              </a:rPr>
              <a:t>&gt;(15)struct Version </a:t>
            </a:r>
            <a:r>
              <a:rPr lang="de-DE" dirty="0" smtClean="0">
                <a:latin typeface="Consolas" charset="0"/>
                <a:ea typeface="Consolas" charset="0"/>
                <a:cs typeface="Consolas" charset="0"/>
              </a:rPr>
              <a:t>*/</a:t>
            </a:r>
          </a:p>
          <a:p>
            <a:pPr marL="0" indent="0">
              <a:buNone/>
            </a:pPr>
            <a:r>
              <a:rPr lang="de-DE" dirty="0" smtClean="0">
                <a:latin typeface="Consolas" charset="0"/>
                <a:ea typeface="Consolas" charset="0"/>
                <a:cs typeface="Consolas" charset="0"/>
              </a:rPr>
              <a:t>struct </a:t>
            </a:r>
            <a:r>
              <a:rPr lang="de-DE" dirty="0">
                <a:latin typeface="Consolas" charset="0"/>
                <a:ea typeface="Consolas" charset="0"/>
                <a:cs typeface="Consolas" charset="0"/>
              </a:rPr>
              <a:t>Version </a:t>
            </a:r>
            <a:r>
              <a:rPr lang="de-DE" dirty="0" smtClean="0">
                <a:latin typeface="Consolas" charset="0"/>
                <a:ea typeface="Consolas" charset="0"/>
                <a:cs typeface="Consolas" charset="0"/>
              </a:rPr>
              <a:t>{</a:t>
            </a:r>
            <a:br>
              <a:rPr lang="de-DE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de-DE" dirty="0" smtClean="0">
                <a:latin typeface="Consolas" charset="0"/>
                <a:ea typeface="Consolas" charset="0"/>
                <a:cs typeface="Consolas" charset="0"/>
              </a:rPr>
              <a:t>/* </a:t>
            </a:r>
            <a:br>
              <a:rPr lang="de-DE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de-DE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de-DE" dirty="0">
                <a:latin typeface="Consolas" charset="0"/>
                <a:ea typeface="Consolas" charset="0"/>
                <a:cs typeface="Consolas" charset="0"/>
              </a:rPr>
              <a:t>&lt;</a:t>
            </a:r>
            <a:r>
              <a:rPr lang="de-DE" dirty="0" err="1">
                <a:latin typeface="Consolas" charset="0"/>
                <a:ea typeface="Consolas" charset="0"/>
                <a:cs typeface="Consolas" charset="0"/>
              </a:rPr>
              <a:t>StructField</a:t>
            </a:r>
            <a:r>
              <a:rPr lang="de-DE" dirty="0">
                <a:latin typeface="Consolas" charset="0"/>
                <a:ea typeface="Consolas" charset="0"/>
                <a:cs typeface="Consolas" charset="0"/>
              </a:rPr>
              <a:t>&gt;(</a:t>
            </a:r>
            <a:r>
              <a:rPr lang="de-DE" dirty="0" smtClean="0">
                <a:latin typeface="Consolas" charset="0"/>
                <a:ea typeface="Consolas" charset="0"/>
                <a:cs typeface="Consolas" charset="0"/>
              </a:rPr>
              <a:t>10)</a:t>
            </a:r>
            <a:r>
              <a:rPr lang="de-DE" dirty="0" err="1" smtClean="0">
                <a:latin typeface="Consolas" charset="0"/>
                <a:ea typeface="Consolas" charset="0"/>
                <a:cs typeface="Consolas" charset="0"/>
              </a:rPr>
              <a:t>major</a:t>
            </a:r>
            <a:r>
              <a:rPr lang="de-DE" dirty="0" smtClean="0">
                <a:latin typeface="Consolas" charset="0"/>
                <a:ea typeface="Consolas" charset="0"/>
                <a:cs typeface="Consolas" charset="0"/>
              </a:rPr>
              <a:t>/0</a:t>
            </a:r>
            <a:br>
              <a:rPr lang="de-DE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de-DE" dirty="0" smtClean="0">
                <a:latin typeface="Consolas" charset="0"/>
                <a:ea typeface="Consolas" charset="0"/>
                <a:cs typeface="Consolas" charset="0"/>
              </a:rPr>
              <a:t>      </a:t>
            </a:r>
            <a:r>
              <a:rPr lang="de-DE" dirty="0">
                <a:latin typeface="Consolas" charset="0"/>
                <a:ea typeface="Consolas" charset="0"/>
                <a:cs typeface="Consolas" charset="0"/>
              </a:rPr>
              <a:t>&lt;</a:t>
            </a:r>
            <a:r>
              <a:rPr lang="de-DE" dirty="0" err="1">
                <a:latin typeface="Consolas" charset="0"/>
                <a:ea typeface="Consolas" charset="0"/>
                <a:cs typeface="Consolas" charset="0"/>
              </a:rPr>
              <a:t>Annotations</a:t>
            </a:r>
            <a:r>
              <a:rPr lang="de-DE" dirty="0">
                <a:latin typeface="Consolas" charset="0"/>
                <a:ea typeface="Consolas" charset="0"/>
                <a:cs typeface="Consolas" charset="0"/>
              </a:rPr>
              <a:t>&gt;(2</a:t>
            </a:r>
            <a:r>
              <a:rPr lang="de-DE" dirty="0" smtClean="0">
                <a:latin typeface="Consolas" charset="0"/>
                <a:ea typeface="Consolas" charset="0"/>
                <a:cs typeface="Consolas" charset="0"/>
              </a:rPr>
              <a:t>)</a:t>
            </a:r>
            <a:br>
              <a:rPr lang="de-DE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de-DE" dirty="0" smtClean="0">
                <a:latin typeface="Consolas" charset="0"/>
                <a:ea typeface="Consolas" charset="0"/>
                <a:cs typeface="Consolas" charset="0"/>
              </a:rPr>
              <a:t>      </a:t>
            </a:r>
            <a:r>
              <a:rPr lang="de-DE" dirty="0">
                <a:latin typeface="Consolas" charset="0"/>
                <a:ea typeface="Consolas" charset="0"/>
                <a:cs typeface="Consolas" charset="0"/>
              </a:rPr>
              <a:t>&lt;</a:t>
            </a:r>
            <a:r>
              <a:rPr lang="de-DE" dirty="0" err="1">
                <a:latin typeface="Consolas" charset="0"/>
                <a:ea typeface="Consolas" charset="0"/>
                <a:cs typeface="Consolas" charset="0"/>
              </a:rPr>
              <a:t>Type_Bits</a:t>
            </a:r>
            <a:r>
              <a:rPr lang="de-DE" dirty="0">
                <a:latin typeface="Consolas" charset="0"/>
                <a:ea typeface="Consolas" charset="0"/>
                <a:cs typeface="Consolas" charset="0"/>
              </a:rPr>
              <a:t>&gt;(9)</a:t>
            </a:r>
            <a:r>
              <a:rPr lang="de-DE" dirty="0" err="1">
                <a:latin typeface="Consolas" charset="0"/>
                <a:ea typeface="Consolas" charset="0"/>
                <a:cs typeface="Consolas" charset="0"/>
              </a:rPr>
              <a:t>bit</a:t>
            </a:r>
            <a:r>
              <a:rPr lang="de-DE" dirty="0">
                <a:latin typeface="Consolas" charset="0"/>
                <a:ea typeface="Consolas" charset="0"/>
                <a:cs typeface="Consolas" charset="0"/>
              </a:rPr>
              <a:t>&lt;8&gt; </a:t>
            </a:r>
            <a:r>
              <a:rPr lang="de-DE" dirty="0" smtClean="0">
                <a:latin typeface="Consolas" charset="0"/>
                <a:ea typeface="Consolas" charset="0"/>
                <a:cs typeface="Consolas" charset="0"/>
              </a:rPr>
              <a:t>*/</a:t>
            </a:r>
            <a:br>
              <a:rPr lang="de-DE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de-DE" dirty="0" smtClean="0">
                <a:latin typeface="Consolas" charset="0"/>
                <a:ea typeface="Consolas" charset="0"/>
                <a:cs typeface="Consolas" charset="0"/>
              </a:rPr>
              <a:t>        </a:t>
            </a:r>
            <a:r>
              <a:rPr lang="de-DE" dirty="0" err="1">
                <a:latin typeface="Consolas" charset="0"/>
                <a:ea typeface="Consolas" charset="0"/>
                <a:cs typeface="Consolas" charset="0"/>
              </a:rPr>
              <a:t>bit</a:t>
            </a:r>
            <a:r>
              <a:rPr lang="de-DE" dirty="0">
                <a:latin typeface="Consolas" charset="0"/>
                <a:ea typeface="Consolas" charset="0"/>
                <a:cs typeface="Consolas" charset="0"/>
              </a:rPr>
              <a:t>&lt;8&gt; </a:t>
            </a:r>
            <a:r>
              <a:rPr lang="de-DE" dirty="0" err="1">
                <a:latin typeface="Consolas" charset="0"/>
                <a:ea typeface="Consolas" charset="0"/>
                <a:cs typeface="Consolas" charset="0"/>
              </a:rPr>
              <a:t>major</a:t>
            </a:r>
            <a:r>
              <a:rPr lang="de-DE" dirty="0" smtClean="0">
                <a:latin typeface="Consolas" charset="0"/>
                <a:ea typeface="Consolas" charset="0"/>
                <a:cs typeface="Consolas" charset="0"/>
              </a:rPr>
              <a:t>;</a:t>
            </a:r>
            <a:br>
              <a:rPr lang="de-DE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de-DE" dirty="0" smtClean="0">
                <a:latin typeface="Consolas" charset="0"/>
                <a:ea typeface="Consolas" charset="0"/>
                <a:cs typeface="Consolas" charset="0"/>
              </a:rPr>
              <a:t>/* </a:t>
            </a:r>
            <a:br>
              <a:rPr lang="de-DE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de-DE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de-DE" dirty="0">
                <a:latin typeface="Consolas" charset="0"/>
                <a:ea typeface="Consolas" charset="0"/>
                <a:cs typeface="Consolas" charset="0"/>
              </a:rPr>
              <a:t>&lt;</a:t>
            </a:r>
            <a:r>
              <a:rPr lang="de-DE" dirty="0" err="1">
                <a:latin typeface="Consolas" charset="0"/>
                <a:ea typeface="Consolas" charset="0"/>
                <a:cs typeface="Consolas" charset="0"/>
              </a:rPr>
              <a:t>StructField</a:t>
            </a:r>
            <a:r>
              <a:rPr lang="de-DE" dirty="0">
                <a:latin typeface="Consolas" charset="0"/>
                <a:ea typeface="Consolas" charset="0"/>
                <a:cs typeface="Consolas" charset="0"/>
              </a:rPr>
              <a:t>&gt;(</a:t>
            </a:r>
            <a:r>
              <a:rPr lang="de-DE" dirty="0" smtClean="0">
                <a:latin typeface="Consolas" charset="0"/>
                <a:ea typeface="Consolas" charset="0"/>
                <a:cs typeface="Consolas" charset="0"/>
              </a:rPr>
              <a:t>14)minor/1</a:t>
            </a:r>
            <a:br>
              <a:rPr lang="de-DE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de-DE" dirty="0" smtClean="0">
                <a:latin typeface="Consolas" charset="0"/>
                <a:ea typeface="Consolas" charset="0"/>
                <a:cs typeface="Consolas" charset="0"/>
              </a:rPr>
              <a:t>      </a:t>
            </a:r>
            <a:r>
              <a:rPr lang="de-DE" dirty="0">
                <a:latin typeface="Consolas" charset="0"/>
                <a:ea typeface="Consolas" charset="0"/>
                <a:cs typeface="Consolas" charset="0"/>
              </a:rPr>
              <a:t>&lt;</a:t>
            </a:r>
            <a:r>
              <a:rPr lang="de-DE" dirty="0" err="1">
                <a:latin typeface="Consolas" charset="0"/>
                <a:ea typeface="Consolas" charset="0"/>
                <a:cs typeface="Consolas" charset="0"/>
              </a:rPr>
              <a:t>Annotations</a:t>
            </a:r>
            <a:r>
              <a:rPr lang="de-DE" dirty="0">
                <a:latin typeface="Consolas" charset="0"/>
                <a:ea typeface="Consolas" charset="0"/>
                <a:cs typeface="Consolas" charset="0"/>
              </a:rPr>
              <a:t>&gt;(2</a:t>
            </a:r>
            <a:r>
              <a:rPr lang="de-DE" dirty="0" smtClean="0">
                <a:latin typeface="Consolas" charset="0"/>
                <a:ea typeface="Consolas" charset="0"/>
                <a:cs typeface="Consolas" charset="0"/>
              </a:rPr>
              <a:t>)</a:t>
            </a:r>
            <a:br>
              <a:rPr lang="de-DE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de-DE" dirty="0" smtClean="0">
                <a:latin typeface="Consolas" charset="0"/>
                <a:ea typeface="Consolas" charset="0"/>
                <a:cs typeface="Consolas" charset="0"/>
              </a:rPr>
              <a:t>      </a:t>
            </a:r>
            <a:r>
              <a:rPr lang="de-DE" dirty="0">
                <a:latin typeface="Consolas" charset="0"/>
                <a:ea typeface="Consolas" charset="0"/>
                <a:cs typeface="Consolas" charset="0"/>
              </a:rPr>
              <a:t>&lt;</a:t>
            </a:r>
            <a:r>
              <a:rPr lang="de-DE" dirty="0" err="1">
                <a:latin typeface="Consolas" charset="0"/>
                <a:ea typeface="Consolas" charset="0"/>
                <a:cs typeface="Consolas" charset="0"/>
              </a:rPr>
              <a:t>Type_Bits</a:t>
            </a:r>
            <a:r>
              <a:rPr lang="de-DE" dirty="0">
                <a:latin typeface="Consolas" charset="0"/>
                <a:ea typeface="Consolas" charset="0"/>
                <a:cs typeface="Consolas" charset="0"/>
              </a:rPr>
              <a:t>&gt;(13)</a:t>
            </a:r>
            <a:r>
              <a:rPr lang="de-DE" dirty="0" err="1">
                <a:latin typeface="Consolas" charset="0"/>
                <a:ea typeface="Consolas" charset="0"/>
                <a:cs typeface="Consolas" charset="0"/>
              </a:rPr>
              <a:t>bit</a:t>
            </a:r>
            <a:r>
              <a:rPr lang="de-DE" dirty="0">
                <a:latin typeface="Consolas" charset="0"/>
                <a:ea typeface="Consolas" charset="0"/>
                <a:cs typeface="Consolas" charset="0"/>
              </a:rPr>
              <a:t>&lt;8&gt; </a:t>
            </a:r>
            <a:r>
              <a:rPr lang="de-DE" dirty="0" smtClean="0">
                <a:latin typeface="Consolas" charset="0"/>
                <a:ea typeface="Consolas" charset="0"/>
                <a:cs typeface="Consolas" charset="0"/>
              </a:rPr>
              <a:t>*/</a:t>
            </a:r>
            <a:br>
              <a:rPr lang="de-DE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de-DE" dirty="0" smtClean="0">
                <a:latin typeface="Consolas" charset="0"/>
                <a:ea typeface="Consolas" charset="0"/>
                <a:cs typeface="Consolas" charset="0"/>
              </a:rPr>
              <a:t>        </a:t>
            </a:r>
            <a:r>
              <a:rPr lang="de-DE" dirty="0" err="1">
                <a:latin typeface="Consolas" charset="0"/>
                <a:ea typeface="Consolas" charset="0"/>
                <a:cs typeface="Consolas" charset="0"/>
              </a:rPr>
              <a:t>bit</a:t>
            </a:r>
            <a:r>
              <a:rPr lang="de-DE" dirty="0">
                <a:latin typeface="Consolas" charset="0"/>
                <a:ea typeface="Consolas" charset="0"/>
                <a:cs typeface="Consolas" charset="0"/>
              </a:rPr>
              <a:t>&lt;8&gt; minor</a:t>
            </a:r>
            <a:r>
              <a:rPr lang="de-DE" dirty="0" smtClean="0">
                <a:latin typeface="Consolas" charset="0"/>
                <a:ea typeface="Consolas" charset="0"/>
                <a:cs typeface="Consolas" charset="0"/>
              </a:rPr>
              <a:t>;</a:t>
            </a:r>
            <a:br>
              <a:rPr lang="de-DE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de-DE" dirty="0" smtClean="0">
                <a:latin typeface="Consolas" charset="0"/>
                <a:ea typeface="Consolas" charset="0"/>
                <a:cs typeface="Consolas" charset="0"/>
              </a:rPr>
              <a:t>}</a:t>
            </a:r>
            <a:endParaRPr lang="de-DE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5495925" y="4944325"/>
            <a:ext cx="1888081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mtClean="0"/>
              <a:t>Legal P4 construct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495925" y="4253894"/>
            <a:ext cx="5330434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IR representing a P4 construct shown before construct.</a:t>
            </a:r>
            <a:br>
              <a:rPr lang="en-US" dirty="0" smtClean="0"/>
            </a:br>
            <a:r>
              <a:rPr lang="en-US" dirty="0" smtClean="0"/>
              <a:t>Indentation shows level in IR tree.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495925" y="3761913"/>
            <a:ext cx="1888081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mtClean="0"/>
              <a:t>Legal P4 construct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4020" y="258827"/>
            <a:ext cx="2683510" cy="2339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1115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11914"/>
            <a:ext cx="10515600" cy="701675"/>
          </a:xfrm>
        </p:spPr>
        <p:txBody>
          <a:bodyPr/>
          <a:lstStyle/>
          <a:p>
            <a:r>
              <a:rPr lang="en-US" dirty="0" smtClean="0"/>
              <a:t>IR definition files = Java-like language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013589"/>
            <a:ext cx="10515600" cy="5609848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interface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IDeclaration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{ … }</a:t>
            </a:r>
          </a:p>
          <a:p>
            <a:pPr marL="0" indent="0">
              <a:buNone/>
            </a:pP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abstract Expression { … }</a:t>
            </a:r>
          </a:p>
          <a:p>
            <a:pPr marL="0" indent="0">
              <a:buNone/>
            </a:pP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abstract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Statement :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StatOrDecl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{}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class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AssignmentStatement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: Statement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{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Expression left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;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Expression right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;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dbprint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{ out &lt;&lt; left &lt;&lt; " = " &lt;&lt; right;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}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}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239125" y="4667250"/>
            <a:ext cx="923651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mtClean="0"/>
              <a:t>IR fields</a:t>
            </a:r>
            <a:endParaRPr lang="en-US" dirty="0"/>
          </a:p>
        </p:txBody>
      </p:sp>
      <p:cxnSp>
        <p:nvCxnSpPr>
          <p:cNvPr id="5" name="Straight Arrow Connector 4"/>
          <p:cNvCxnSpPr>
            <a:stCxn id="8" idx="1"/>
          </p:cNvCxnSpPr>
          <p:nvPr/>
        </p:nvCxnSpPr>
        <p:spPr>
          <a:xfrm flipH="1">
            <a:off x="5825359" y="1918216"/>
            <a:ext cx="2642366" cy="32048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8467725" y="1733550"/>
            <a:ext cx="1576907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Class hierarchy</a:t>
            </a:r>
            <a:endParaRPr lang="en-US" dirty="0"/>
          </a:p>
        </p:txBody>
      </p:sp>
      <p:cxnSp>
        <p:nvCxnSpPr>
          <p:cNvPr id="11" name="Straight Arrow Connector 10"/>
          <p:cNvCxnSpPr>
            <a:stCxn id="8" idx="1"/>
          </p:cNvCxnSpPr>
          <p:nvPr/>
        </p:nvCxnSpPr>
        <p:spPr>
          <a:xfrm flipH="1">
            <a:off x="6944710" y="1918216"/>
            <a:ext cx="1523015" cy="116394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8" idx="1"/>
          </p:cNvCxnSpPr>
          <p:nvPr/>
        </p:nvCxnSpPr>
        <p:spPr>
          <a:xfrm flipH="1">
            <a:off x="7930055" y="1918216"/>
            <a:ext cx="537670" cy="214928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4" idx="1"/>
          </p:cNvCxnSpPr>
          <p:nvPr/>
        </p:nvCxnSpPr>
        <p:spPr>
          <a:xfrm flipH="1" flipV="1">
            <a:off x="5021317" y="4667250"/>
            <a:ext cx="3217808" cy="18466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9846779" y="5266997"/>
            <a:ext cx="2039469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mtClean="0"/>
              <a:t>standard IR method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8467726" y="1096570"/>
            <a:ext cx="2974982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Interfaces (pure virtual bases)</a:t>
            </a:r>
            <a:endParaRPr lang="en-US" dirty="0"/>
          </a:p>
        </p:txBody>
      </p:sp>
      <p:cxnSp>
        <p:nvCxnSpPr>
          <p:cNvPr id="18" name="Straight Arrow Connector 17"/>
          <p:cNvCxnSpPr>
            <a:stCxn id="16" idx="1"/>
          </p:cNvCxnSpPr>
          <p:nvPr/>
        </p:nvCxnSpPr>
        <p:spPr>
          <a:xfrm flipH="1" flipV="1">
            <a:off x="6416566" y="1253359"/>
            <a:ext cx="2051160" cy="2787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4" idx="1"/>
          </p:cNvCxnSpPr>
          <p:nvPr/>
        </p:nvCxnSpPr>
        <p:spPr>
          <a:xfrm flipH="1">
            <a:off x="5147441" y="4851916"/>
            <a:ext cx="3091684" cy="18466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9403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58737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IR Generated C++ code (fragment)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56854" y="739890"/>
            <a:ext cx="9322182" cy="6029325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/>
              <a:t>class </a:t>
            </a:r>
            <a:r>
              <a:rPr lang="en-US" dirty="0" err="1"/>
              <a:t>AssignmentStatement</a:t>
            </a:r>
            <a:r>
              <a:rPr lang="en-US" dirty="0"/>
              <a:t> : public Statement </a:t>
            </a:r>
            <a:r>
              <a:rPr lang="en-US" dirty="0" smtClean="0"/>
              <a:t>{</a:t>
            </a:r>
            <a:br>
              <a:rPr lang="en-US" dirty="0" smtClean="0"/>
            </a:br>
            <a:r>
              <a:rPr lang="en-US" dirty="0" smtClean="0"/>
              <a:t> </a:t>
            </a:r>
            <a:r>
              <a:rPr lang="en-US" dirty="0"/>
              <a:t>public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/>
              <a:t>const</a:t>
            </a:r>
            <a:r>
              <a:rPr lang="en-US" dirty="0"/>
              <a:t> Expression* left</a:t>
            </a:r>
            <a:r>
              <a:rPr lang="en-US" dirty="0" smtClean="0"/>
              <a:t>;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/>
              <a:t>const</a:t>
            </a:r>
            <a:r>
              <a:rPr lang="en-US" dirty="0"/>
              <a:t> Expression* right</a:t>
            </a:r>
            <a:r>
              <a:rPr lang="en-US" dirty="0" smtClean="0"/>
              <a:t>;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/>
              <a:t>void </a:t>
            </a:r>
            <a:r>
              <a:rPr lang="en-US" dirty="0" err="1"/>
              <a:t>dbprint</a:t>
            </a:r>
            <a:r>
              <a:rPr lang="en-US" dirty="0"/>
              <a:t>(</a:t>
            </a:r>
            <a:r>
              <a:rPr lang="en-US" dirty="0" err="1"/>
              <a:t>std</a:t>
            </a:r>
            <a:r>
              <a:rPr lang="en-US" dirty="0"/>
              <a:t>::</a:t>
            </a:r>
            <a:r>
              <a:rPr lang="en-US" dirty="0" err="1"/>
              <a:t>ostream</a:t>
            </a:r>
            <a:r>
              <a:rPr lang="en-US" dirty="0"/>
              <a:t> &amp;out) </a:t>
            </a:r>
            <a:r>
              <a:rPr lang="en-US" dirty="0" err="1"/>
              <a:t>const</a:t>
            </a:r>
            <a:r>
              <a:rPr lang="en-US" dirty="0"/>
              <a:t> override { out &lt;&lt; left &lt;&lt; " = " &lt;&lt; right; </a:t>
            </a:r>
            <a:r>
              <a:rPr lang="en-US" dirty="0" smtClean="0"/>
              <a:t>}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/>
              <a:t>bool</a:t>
            </a:r>
            <a:r>
              <a:rPr lang="en-US" dirty="0" smtClean="0"/>
              <a:t> </a:t>
            </a:r>
            <a:r>
              <a:rPr lang="en-US" dirty="0"/>
              <a:t>operator==(</a:t>
            </a:r>
            <a:r>
              <a:rPr lang="en-US" dirty="0" err="1"/>
              <a:t>const</a:t>
            </a:r>
            <a:r>
              <a:rPr lang="en-US" dirty="0"/>
              <a:t> </a:t>
            </a:r>
            <a:r>
              <a:rPr lang="en-US" dirty="0" err="1"/>
              <a:t>AssignmentStatement&amp;a</a:t>
            </a:r>
            <a:r>
              <a:rPr lang="en-US" dirty="0"/>
              <a:t>) </a:t>
            </a:r>
            <a:r>
              <a:rPr lang="en-US" dirty="0" err="1"/>
              <a:t>const</a:t>
            </a:r>
            <a:r>
              <a:rPr lang="en-US" dirty="0"/>
              <a:t> </a:t>
            </a:r>
            <a:r>
              <a:rPr lang="en-US" dirty="0" smtClean="0"/>
              <a:t>{</a:t>
            </a:r>
            <a:br>
              <a:rPr lang="en-US" dirty="0" smtClean="0"/>
            </a:br>
            <a:r>
              <a:rPr lang="en-US" dirty="0" smtClean="0"/>
              <a:t>        </a:t>
            </a:r>
            <a:r>
              <a:rPr lang="en-US" dirty="0"/>
              <a:t>return Statement::operator==(a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dirty="0" smtClean="0"/>
              <a:t>        </a:t>
            </a:r>
            <a:r>
              <a:rPr lang="en-US" dirty="0"/>
              <a:t>&amp;&amp; left == </a:t>
            </a:r>
            <a:r>
              <a:rPr lang="en-US" dirty="0" err="1" smtClean="0"/>
              <a:t>a.left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        </a:t>
            </a:r>
            <a:r>
              <a:rPr lang="en-US" dirty="0"/>
              <a:t>&amp;&amp; right == </a:t>
            </a:r>
            <a:r>
              <a:rPr lang="en-US" dirty="0" err="1"/>
              <a:t>a.right</a:t>
            </a:r>
            <a:r>
              <a:rPr lang="en-US" dirty="0" smtClean="0"/>
              <a:t>;</a:t>
            </a:r>
            <a:br>
              <a:rPr lang="en-US" dirty="0" smtClean="0"/>
            </a:br>
            <a:r>
              <a:rPr lang="en-US" dirty="0" smtClean="0"/>
              <a:t>    }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/>
              <a:t>void </a:t>
            </a:r>
            <a:r>
              <a:rPr lang="en-US" dirty="0" err="1"/>
              <a:t>visit_children</a:t>
            </a:r>
            <a:r>
              <a:rPr lang="en-US" dirty="0"/>
              <a:t>(Visitor &amp;v) override</a:t>
            </a:r>
            <a:r>
              <a:rPr lang="en-US" dirty="0" smtClean="0"/>
              <a:t>;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/>
              <a:t>void </a:t>
            </a:r>
            <a:r>
              <a:rPr lang="en-US" dirty="0" err="1"/>
              <a:t>visit_children</a:t>
            </a:r>
            <a:r>
              <a:rPr lang="en-US" dirty="0"/>
              <a:t>(Visitor &amp;v) </a:t>
            </a:r>
            <a:r>
              <a:rPr lang="en-US" dirty="0" err="1"/>
              <a:t>const</a:t>
            </a:r>
            <a:r>
              <a:rPr lang="en-US" dirty="0"/>
              <a:t> override</a:t>
            </a:r>
            <a:r>
              <a:rPr lang="en-US" dirty="0" smtClean="0"/>
              <a:t>;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/>
              <a:t>void validate() </a:t>
            </a:r>
            <a:r>
              <a:rPr lang="en-US" dirty="0" err="1"/>
              <a:t>const</a:t>
            </a:r>
            <a:r>
              <a:rPr lang="en-US" dirty="0"/>
              <a:t> override </a:t>
            </a:r>
            <a:r>
              <a:rPr lang="en-US" dirty="0" smtClean="0"/>
              <a:t>{</a:t>
            </a:r>
            <a:br>
              <a:rPr lang="en-US" dirty="0" smtClean="0"/>
            </a:br>
            <a:r>
              <a:rPr lang="en-US" dirty="0" smtClean="0"/>
              <a:t>        </a:t>
            </a:r>
            <a:r>
              <a:rPr lang="en-US" dirty="0"/>
              <a:t>CHECK_NULL(left</a:t>
            </a:r>
            <a:r>
              <a:rPr lang="en-US" dirty="0" smtClean="0"/>
              <a:t>);</a:t>
            </a:r>
            <a:br>
              <a:rPr lang="en-US" dirty="0" smtClean="0"/>
            </a:br>
            <a:r>
              <a:rPr lang="en-US" dirty="0" smtClean="0"/>
              <a:t>        </a:t>
            </a:r>
            <a:r>
              <a:rPr lang="en-US" dirty="0"/>
              <a:t>CHECK_NULL(right); </a:t>
            </a:r>
            <a:r>
              <a:rPr lang="en-US" dirty="0" smtClean="0"/>
              <a:t>}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/>
              <a:t>const</a:t>
            </a:r>
            <a:r>
              <a:rPr lang="en-US" dirty="0"/>
              <a:t> char *</a:t>
            </a:r>
            <a:r>
              <a:rPr lang="en-US" dirty="0" err="1"/>
              <a:t>node_type_name</a:t>
            </a:r>
            <a:r>
              <a:rPr lang="en-US" dirty="0"/>
              <a:t>() </a:t>
            </a:r>
            <a:r>
              <a:rPr lang="en-US" dirty="0" err="1"/>
              <a:t>const</a:t>
            </a:r>
            <a:r>
              <a:rPr lang="en-US" dirty="0"/>
              <a:t>  { return "</a:t>
            </a:r>
            <a:r>
              <a:rPr lang="en-US" dirty="0" err="1"/>
              <a:t>AssignmentStatement</a:t>
            </a:r>
            <a:r>
              <a:rPr lang="en-US" dirty="0"/>
              <a:t>"; }</a:t>
            </a:r>
            <a:br>
              <a:rPr lang="en-US" dirty="0"/>
            </a:br>
            <a:r>
              <a:rPr lang="en-US" dirty="0" smtClean="0"/>
              <a:t>    </a:t>
            </a:r>
            <a:r>
              <a:rPr lang="en-US" dirty="0"/>
              <a:t>static </a:t>
            </a:r>
            <a:r>
              <a:rPr lang="en-US" dirty="0" err="1"/>
              <a:t>cstring</a:t>
            </a:r>
            <a:r>
              <a:rPr lang="en-US" dirty="0"/>
              <a:t> </a:t>
            </a:r>
            <a:r>
              <a:rPr lang="en-US" dirty="0" err="1"/>
              <a:t>static_type_name</a:t>
            </a:r>
            <a:r>
              <a:rPr lang="en-US" dirty="0"/>
              <a:t>()  { return "</a:t>
            </a:r>
            <a:r>
              <a:rPr lang="en-US" dirty="0" err="1"/>
              <a:t>AssignmentStatement</a:t>
            </a:r>
            <a:r>
              <a:rPr lang="en-US" dirty="0"/>
              <a:t>"; </a:t>
            </a:r>
            <a:r>
              <a:rPr lang="en-US" dirty="0" smtClean="0"/>
              <a:t>} 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    IRNODE_SUBCLASS(</a:t>
            </a:r>
            <a:r>
              <a:rPr lang="en-US" dirty="0" err="1" smtClean="0"/>
              <a:t>AssignmentStatement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/>
              <a:t>AssignmentStatement</a:t>
            </a:r>
            <a:r>
              <a:rPr lang="en-US" dirty="0"/>
              <a:t>(</a:t>
            </a:r>
            <a:r>
              <a:rPr lang="en-US" dirty="0" err="1"/>
              <a:t>Util</a:t>
            </a:r>
            <a:r>
              <a:rPr lang="en-US" dirty="0"/>
              <a:t>::</a:t>
            </a:r>
            <a:r>
              <a:rPr lang="en-US" dirty="0" err="1"/>
              <a:t>SourceInfo</a:t>
            </a:r>
            <a:r>
              <a:rPr lang="en-US" dirty="0"/>
              <a:t> </a:t>
            </a:r>
            <a:r>
              <a:rPr lang="en-US" dirty="0" err="1"/>
              <a:t>srcInfo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/>
              <a:t>        </a:t>
            </a:r>
            <a:r>
              <a:rPr lang="en-US" dirty="0" err="1"/>
              <a:t>const</a:t>
            </a:r>
            <a:r>
              <a:rPr lang="en-US" dirty="0"/>
              <a:t> Expression* left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/>
              <a:t>        </a:t>
            </a:r>
            <a:r>
              <a:rPr lang="en-US" dirty="0" err="1"/>
              <a:t>const</a:t>
            </a:r>
            <a:r>
              <a:rPr lang="en-US" dirty="0"/>
              <a:t> Expression* right) 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    </a:t>
            </a:r>
            <a:r>
              <a:rPr lang="en-US" dirty="0"/>
              <a:t>Statement(</a:t>
            </a:r>
            <a:r>
              <a:rPr lang="en-US" dirty="0" err="1"/>
              <a:t>srcInfo</a:t>
            </a:r>
            <a:r>
              <a:rPr lang="en-US" dirty="0" smtClean="0"/>
              <a:t>),</a:t>
            </a:r>
            <a:br>
              <a:rPr lang="en-US" dirty="0" smtClean="0"/>
            </a:br>
            <a:r>
              <a:rPr lang="en-US" dirty="0" smtClean="0"/>
              <a:t>        </a:t>
            </a:r>
            <a:r>
              <a:rPr lang="en-US" dirty="0"/>
              <a:t>left(left</a:t>
            </a:r>
            <a:r>
              <a:rPr lang="en-US" dirty="0" smtClean="0"/>
              <a:t>),</a:t>
            </a:r>
            <a:br>
              <a:rPr lang="en-US" dirty="0" smtClean="0"/>
            </a:br>
            <a:r>
              <a:rPr lang="en-US" dirty="0" smtClean="0"/>
              <a:t>        </a:t>
            </a:r>
            <a:r>
              <a:rPr lang="en-US" dirty="0"/>
              <a:t>right(right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/>
              <a:t>{ validate(); </a:t>
            </a:r>
            <a:r>
              <a:rPr lang="en-US" dirty="0" smtClean="0"/>
              <a:t>}</a:t>
            </a:r>
            <a:br>
              <a:rPr lang="en-US" dirty="0" smtClean="0"/>
            </a:br>
            <a:r>
              <a:rPr lang="en-US" dirty="0" smtClean="0"/>
              <a:t>};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8558" y="1236538"/>
            <a:ext cx="2775857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Fields (</a:t>
            </a:r>
            <a:r>
              <a:rPr lang="en-US" smtClean="0"/>
              <a:t>immutable IR </a:t>
            </a:r>
            <a:r>
              <a:rPr lang="en-US" dirty="0" smtClean="0"/>
              <a:t>fields)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74509" y="2239313"/>
            <a:ext cx="1807803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Equality operator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515347" y="1587356"/>
            <a:ext cx="1279068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debug print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69697" y="2923403"/>
            <a:ext cx="2413416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mtClean="0"/>
              <a:t>Interaction with visitor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908043" y="3522529"/>
            <a:ext cx="1886094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mtClean="0"/>
              <a:t>Invariant checking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97822" y="4202138"/>
            <a:ext cx="1884490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mtClean="0"/>
              <a:t>Dynamic type info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489779" y="4957059"/>
            <a:ext cx="1292533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algn="r"/>
            <a:r>
              <a:rPr lang="en-US" smtClean="0"/>
              <a:t>Constructor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157150" y="5326391"/>
            <a:ext cx="1636987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Source position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436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 smtClean="0"/>
              <a:t>IR Definition </a:t>
            </a:r>
            <a:r>
              <a:rPr lang="en-US" dirty="0" smtClean="0"/>
              <a:t>language (1)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085088"/>
            <a:ext cx="10515600" cy="5601959"/>
          </a:xfrm>
        </p:spPr>
        <p:txBody>
          <a:bodyPr>
            <a:normAutofit/>
          </a:bodyPr>
          <a:lstStyle/>
          <a:p>
            <a:r>
              <a:rPr lang="en-US" dirty="0" smtClean="0"/>
              <a:t>C/C++ comments </a:t>
            </a:r>
            <a:r>
              <a:rPr lang="en-US" dirty="0"/>
              <a:t>are ignored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dirty="0" smtClean="0"/>
              <a:t>#</a:t>
            </a:r>
            <a:r>
              <a:rPr lang="en-US" dirty="0"/>
              <a:t>emit/#</a:t>
            </a:r>
            <a:r>
              <a:rPr lang="en-US" dirty="0" smtClean="0"/>
              <a:t>end: enclosed text literally copied to to output .h file</a:t>
            </a:r>
          </a:p>
          <a:p>
            <a:r>
              <a:rPr lang="en-US" dirty="0" smtClean="0"/>
              <a:t>#</a:t>
            </a:r>
            <a:r>
              <a:rPr lang="en-US" dirty="0" err="1" smtClean="0"/>
              <a:t>emit_impl</a:t>
            </a:r>
            <a:r>
              <a:rPr lang="en-US" dirty="0" smtClean="0"/>
              <a:t>/#end: enclosed text literally copied to output .</a:t>
            </a:r>
            <a:r>
              <a:rPr lang="en-US" dirty="0" err="1" smtClean="0"/>
              <a:t>cpp</a:t>
            </a:r>
            <a:r>
              <a:rPr lang="en-US" dirty="0" smtClean="0"/>
              <a:t> file</a:t>
            </a:r>
            <a:endParaRPr lang="en-US" dirty="0"/>
          </a:p>
          <a:p>
            <a:r>
              <a:rPr lang="en-US" dirty="0" smtClean="0"/>
              <a:t>#</a:t>
            </a:r>
            <a:r>
              <a:rPr lang="en-US" dirty="0" err="1" smtClean="0"/>
              <a:t>noXXX</a:t>
            </a:r>
            <a:r>
              <a:rPr lang="en-US" dirty="0" smtClean="0"/>
              <a:t>: do </a:t>
            </a:r>
            <a:r>
              <a:rPr lang="en-US" dirty="0"/>
              <a:t>not emit the specified implementation for the XXX </a:t>
            </a:r>
            <a:r>
              <a:rPr lang="en-US" dirty="0" smtClean="0"/>
              <a:t>method</a:t>
            </a:r>
          </a:p>
          <a:p>
            <a:pPr lvl="1"/>
            <a:r>
              <a:rPr lang="en-US" dirty="0" smtClean="0"/>
              <a:t>e.g</a:t>
            </a:r>
            <a:r>
              <a:rPr lang="en-US" dirty="0"/>
              <a:t>., #</a:t>
            </a:r>
            <a:r>
              <a:rPr lang="en-US" dirty="0" err="1"/>
              <a:t>noconstructor</a:t>
            </a:r>
            <a:r>
              <a:rPr lang="en-US" dirty="0"/>
              <a:t>, #</a:t>
            </a:r>
            <a:r>
              <a:rPr lang="en-US" dirty="0" err="1"/>
              <a:t>nodbprint</a:t>
            </a:r>
            <a:r>
              <a:rPr lang="en-US" dirty="0"/>
              <a:t>, #</a:t>
            </a:r>
            <a:r>
              <a:rPr lang="en-US" dirty="0" err="1"/>
              <a:t>novisit_children</a:t>
            </a:r>
            <a:endParaRPr lang="en-US" dirty="0"/>
          </a:p>
          <a:p>
            <a:r>
              <a:rPr lang="en-US" dirty="0" smtClean="0"/>
              <a:t>#apply: </a:t>
            </a:r>
            <a:r>
              <a:rPr lang="en-US" dirty="0"/>
              <a:t>generate apply overload for </a:t>
            </a:r>
            <a:r>
              <a:rPr lang="en-US" dirty="0" smtClean="0"/>
              <a:t>visitors</a:t>
            </a:r>
            <a:br>
              <a:rPr lang="en-US" dirty="0" smtClean="0"/>
            </a:br>
            <a:r>
              <a:rPr lang="en-US" dirty="0" smtClean="0"/>
              <a:t>(rarely needed: makes visitor return same type instead of Node</a:t>
            </a:r>
            <a:r>
              <a:rPr lang="en-US" dirty="0" smtClean="0"/>
              <a:t>*)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96395906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IR Definition Language 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inline: Field is not a </a:t>
            </a:r>
            <a:r>
              <a:rPr lang="en-US" dirty="0" smtClean="0"/>
              <a:t>pointer</a:t>
            </a:r>
          </a:p>
          <a:p>
            <a:r>
              <a:rPr lang="en-US" dirty="0" smtClean="0"/>
              <a:t>static: denotes a static field or method</a:t>
            </a:r>
          </a:p>
          <a:p>
            <a:r>
              <a:rPr lang="en-US" dirty="0" smtClean="0"/>
              <a:t>public, private, protected, virtual: as in C++</a:t>
            </a:r>
          </a:p>
          <a:p>
            <a:r>
              <a:rPr lang="en-US" dirty="0"/>
              <a:t>o</a:t>
            </a:r>
            <a:r>
              <a:rPr lang="en-US" dirty="0" smtClean="0"/>
              <a:t>ptional: field is not required in constructor</a:t>
            </a:r>
            <a:endParaRPr lang="en-US" dirty="0"/>
          </a:p>
          <a:p>
            <a:r>
              <a:rPr lang="en-US" dirty="0" err="1"/>
              <a:t>NullOK</a:t>
            </a:r>
            <a:r>
              <a:rPr lang="en-US" dirty="0"/>
              <a:t>: Field can be a </a:t>
            </a:r>
            <a:r>
              <a:rPr lang="en-US" dirty="0" err="1" smtClean="0"/>
              <a:t>nullptr</a:t>
            </a:r>
            <a:endParaRPr lang="en-US" dirty="0" smtClean="0"/>
          </a:p>
          <a:p>
            <a:r>
              <a:rPr lang="en-US" dirty="0" smtClean="0"/>
              <a:t>method definition or declaration: as in C++</a:t>
            </a:r>
            <a:endParaRPr lang="en-US" dirty="0"/>
          </a:p>
          <a:p>
            <a:r>
              <a:rPr lang="en-US" i="1" dirty="0" smtClean="0"/>
              <a:t>method</a:t>
            </a:r>
            <a:r>
              <a:rPr lang="en-US" dirty="0" smtClean="0"/>
              <a:t>{ </a:t>
            </a:r>
            <a:r>
              <a:rPr lang="en-US" dirty="0"/>
              <a:t>... }: specifies an implementation for a default method</a:t>
            </a:r>
          </a:p>
          <a:p>
            <a:pPr lvl="1"/>
            <a:r>
              <a:rPr lang="en-US" dirty="0"/>
              <a:t>method can be 'operator=='</a:t>
            </a:r>
          </a:p>
          <a:p>
            <a:r>
              <a:rPr lang="en-US" dirty="0"/>
              <a:t>For IR::Operation subclasses some assignments generate methods returning constant values:</a:t>
            </a:r>
          </a:p>
          <a:p>
            <a:pPr lvl="1"/>
            <a:r>
              <a:rPr lang="en-US" dirty="0" err="1"/>
              <a:t>stringOp</a:t>
            </a:r>
            <a:r>
              <a:rPr lang="en-US" dirty="0"/>
              <a:t>: generates </a:t>
            </a:r>
            <a:r>
              <a:rPr lang="en-US" dirty="0" err="1"/>
              <a:t>cstring</a:t>
            </a:r>
            <a:r>
              <a:rPr lang="en-US" dirty="0"/>
              <a:t> </a:t>
            </a:r>
            <a:r>
              <a:rPr lang="en-US" dirty="0" err="1"/>
              <a:t>getStringOp</a:t>
            </a:r>
            <a:r>
              <a:rPr lang="en-US" dirty="0"/>
              <a:t>() </a:t>
            </a:r>
            <a:r>
              <a:rPr lang="en-US" dirty="0" err="1"/>
              <a:t>const</a:t>
            </a:r>
            <a:endParaRPr lang="en-US" dirty="0"/>
          </a:p>
          <a:p>
            <a:pPr lvl="1"/>
            <a:r>
              <a:rPr lang="en-US" dirty="0"/>
              <a:t>precedence: generates 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getPrecedence</a:t>
            </a:r>
            <a:r>
              <a:rPr lang="en-US" dirty="0"/>
              <a:t>() </a:t>
            </a:r>
            <a:r>
              <a:rPr lang="en-US" dirty="0" err="1"/>
              <a:t>const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02521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usage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pretty-print and validate a </a:t>
            </a:r>
            <a:r>
              <a:rPr lang="en-US" dirty="0" smtClean="0"/>
              <a:t>P4_16 </a:t>
            </a:r>
            <a:r>
              <a:rPr lang="en-US" dirty="0" smtClean="0"/>
              <a:t>file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>
                <a:latin typeface="Consolas" charset="0"/>
                <a:cs typeface="Consolas" charset="0"/>
              </a:rPr>
              <a:t>p4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test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--pp out.p4 file.p4</a:t>
            </a:r>
          </a:p>
          <a:p>
            <a:r>
              <a:rPr lang="en-US" dirty="0" smtClean="0">
                <a:ea typeface="Consolas" charset="0"/>
                <a:cs typeface="Consolas" charset="0"/>
              </a:rPr>
              <a:t>To convert a </a:t>
            </a:r>
            <a:r>
              <a:rPr lang="en-US" dirty="0" smtClean="0">
                <a:ea typeface="Consolas" charset="0"/>
                <a:cs typeface="Consolas" charset="0"/>
              </a:rPr>
              <a:t>P4_14 </a:t>
            </a:r>
            <a:r>
              <a:rPr lang="en-US" dirty="0" smtClean="0">
                <a:ea typeface="Consolas" charset="0"/>
                <a:cs typeface="Consolas" charset="0"/>
              </a:rPr>
              <a:t>file to </a:t>
            </a:r>
            <a:r>
              <a:rPr lang="en-US" dirty="0" smtClean="0">
                <a:ea typeface="Consolas" charset="0"/>
                <a:cs typeface="Consolas" charset="0"/>
              </a:rPr>
              <a:t>P4_16</a:t>
            </a:r>
            <a:r>
              <a:rPr lang="en-US" dirty="0">
                <a:ea typeface="Consolas" charset="0"/>
                <a:cs typeface="Consolas" charset="0"/>
              </a:rPr>
              <a:t/>
            </a:r>
            <a:br>
              <a:rPr lang="en-US" dirty="0"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p4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test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--pp out.p4 --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p4-14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file.p4</a:t>
            </a:r>
          </a:p>
          <a:p>
            <a:r>
              <a:rPr lang="en-US" dirty="0" smtClean="0">
                <a:ea typeface="Consolas" charset="0"/>
                <a:cs typeface="Consolas" charset="0"/>
              </a:rPr>
              <a:t>To compile a </a:t>
            </a:r>
            <a:r>
              <a:rPr lang="en-US" dirty="0" smtClean="0">
                <a:ea typeface="Consolas" charset="0"/>
                <a:cs typeface="Consolas" charset="0"/>
              </a:rPr>
              <a:t>P4_14 </a:t>
            </a:r>
            <a:r>
              <a:rPr lang="en-US" dirty="0">
                <a:ea typeface="Consolas" charset="0"/>
                <a:cs typeface="Consolas" charset="0"/>
              </a:rPr>
              <a:t>file </a:t>
            </a:r>
            <a:r>
              <a:rPr lang="en-US" dirty="0" smtClean="0">
                <a:ea typeface="Consolas" charset="0"/>
                <a:cs typeface="Consolas" charset="0"/>
              </a:rPr>
              <a:t>for the BMv2 simulator:</a:t>
            </a:r>
            <a:r>
              <a:rPr lang="en-US" dirty="0">
                <a:ea typeface="Consolas" charset="0"/>
                <a:cs typeface="Consolas" charset="0"/>
              </a:rPr>
              <a:t/>
            </a:r>
            <a:br>
              <a:rPr lang="en-US" dirty="0"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p4c-bm2-ss -o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file.json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--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p4-14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file.p4</a:t>
            </a:r>
          </a:p>
          <a:p>
            <a:r>
              <a:rPr lang="en-US" dirty="0" smtClean="0">
                <a:ea typeface="Consolas" charset="0"/>
                <a:cs typeface="Consolas" charset="0"/>
              </a:rPr>
              <a:t>To compile a P4 file for EBPF (via C):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dirty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p4c-ebpf –o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file.c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file.p4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39" b="97418" l="1325" r="99338">
                        <a14:foregroundMark x1="10817" y1="36150" x2="10817" y2="36150"/>
                        <a14:foregroundMark x1="20088" y1="21831" x2="20088" y2="21831"/>
                        <a14:foregroundMark x1="32671" y1="14085" x2="32671" y2="14085"/>
                        <a14:foregroundMark x1="48344" y1="8685" x2="48344" y2="8685"/>
                        <a14:foregroundMark x1="86093" y1="30282" x2="86093" y2="30282"/>
                        <a14:foregroundMark x1="92053" y1="48357" x2="92053" y2="48357"/>
                        <a14:foregroundMark x1="92053" y1="33099" x2="92053" y2="33099"/>
                        <a14:foregroundMark x1="86534" y1="25822" x2="86534" y2="25822"/>
                        <a14:foregroundMark x1="75938" y1="17136" x2="75938" y2="17136"/>
                        <a14:foregroundMark x1="63135" y1="9624" x2="63135" y2="9624"/>
                        <a14:foregroundMark x1="14570" y1="21831" x2="14570" y2="21831"/>
                        <a14:foregroundMark x1="11479" y1="26291" x2="11479" y2="26291"/>
                        <a14:foregroundMark x1="20530" y1="18075" x2="20530" y2="18075"/>
                        <a14:foregroundMark x1="27152" y1="12676" x2="27152" y2="12676"/>
                        <a14:foregroundMark x1="32671" y1="10094" x2="32671" y2="1009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060180" y="488014"/>
            <a:ext cx="2701290" cy="2540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7027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7154" y="2083601"/>
            <a:ext cx="2318407" cy="348109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26112"/>
          </a:xfrm>
        </p:spPr>
        <p:txBody>
          <a:bodyPr/>
          <a:lstStyle/>
          <a:p>
            <a:r>
              <a:rPr lang="en-US" dirty="0" smtClean="0"/>
              <a:t>Core IR 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9185" y="1721708"/>
            <a:ext cx="11642835" cy="4718506"/>
          </a:xfrm>
        </p:spPr>
        <p:txBody>
          <a:bodyPr>
            <a:normAutofit lnSpcReduction="10000"/>
          </a:bodyPr>
          <a:lstStyle/>
          <a:p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cstring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toString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()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const</a:t>
            </a:r>
            <a:r>
              <a:rPr lang="en-US" dirty="0" smtClean="0"/>
              <a:t> – string representation for compiler user </a:t>
            </a:r>
            <a:br>
              <a:rPr lang="en-US" dirty="0" smtClean="0"/>
            </a:br>
            <a:r>
              <a:rPr lang="en-US" dirty="0" smtClean="0"/>
              <a:t>          (no internal compiler data structures should be exposed)</a:t>
            </a:r>
          </a:p>
          <a:p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void 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dbprint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std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::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ostream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&amp; out)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const</a:t>
            </a:r>
            <a:r>
              <a:rPr lang="en-US" dirty="0" smtClean="0"/>
              <a:t> – debugging print</a:t>
            </a:r>
          </a:p>
          <a:p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bool 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operator==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const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N &amp;a)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const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smtClean="0"/>
              <a:t>– equality comparison</a:t>
            </a:r>
            <a:br>
              <a:rPr lang="en-US" dirty="0" smtClean="0"/>
            </a:br>
            <a:r>
              <a:rPr lang="en-US" dirty="0" smtClean="0"/>
              <a:t>performs double-dispatch on this and argument</a:t>
            </a:r>
          </a:p>
          <a:p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void 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validate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()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const</a:t>
            </a:r>
            <a:r>
              <a:rPr lang="en-US" dirty="0" smtClean="0"/>
              <a:t> – check construction-time invariants</a:t>
            </a:r>
          </a:p>
          <a:p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const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char* 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node_type_name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()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const</a:t>
            </a:r>
            <a:r>
              <a:rPr lang="en-US" dirty="0" smtClean="0"/>
              <a:t> – printable class name</a:t>
            </a:r>
          </a:p>
          <a:p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void 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visit_children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(Visitor &amp;v)</a:t>
            </a:r>
            <a:r>
              <a:rPr lang="en-US" dirty="0" smtClean="0"/>
              <a:t> [</a:t>
            </a:r>
            <a:r>
              <a:rPr lang="en-US" dirty="0" err="1" smtClean="0"/>
              <a:t>const</a:t>
            </a:r>
            <a:r>
              <a:rPr lang="en-US" dirty="0" smtClean="0"/>
              <a:t>] – called by visitor</a:t>
            </a:r>
          </a:p>
          <a:p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void </a:t>
            </a:r>
            <a:r>
              <a:rPr lang="en-US" b="1" dirty="0" err="1">
                <a:latin typeface="Consolas" charset="0"/>
                <a:ea typeface="Consolas" charset="0"/>
                <a:cs typeface="Consolas" charset="0"/>
              </a:rPr>
              <a:t>dump_fields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std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::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ostream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&amp; out)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const</a:t>
            </a:r>
            <a:r>
              <a:rPr lang="en-US" dirty="0"/>
              <a:t> –</a:t>
            </a:r>
            <a:r>
              <a:rPr lang="en-US" dirty="0" smtClean="0"/>
              <a:t> debugging dump</a:t>
            </a:r>
          </a:p>
          <a:p>
            <a:r>
              <a:rPr lang="en-US" dirty="0" smtClean="0"/>
              <a:t>constructor; arguments inferred from </a:t>
            </a:r>
            <a:r>
              <a:rPr lang="en-US" dirty="0" err="1" smtClean="0"/>
              <a:t>superclasses</a:t>
            </a:r>
            <a:r>
              <a:rPr lang="en-US" dirty="0" smtClean="0"/>
              <a:t> and fields</a:t>
            </a:r>
          </a:p>
        </p:txBody>
      </p:sp>
    </p:spTree>
    <p:extLst>
      <p:ext uri="{BB962C8B-B14F-4D97-AF65-F5344CB8AC3E}">
        <p14:creationId xmlns:p14="http://schemas.microsoft.com/office/powerpoint/2010/main" val="83009741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Custom hand-coded IR Classes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9964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IR::Node</a:t>
            </a:r>
            <a:r>
              <a:rPr lang="en-US" dirty="0" smtClean="0"/>
              <a:t> – base of whole class hierarchy</a:t>
            </a:r>
          </a:p>
          <a:p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IR::Vector&lt;T&gt;</a:t>
            </a:r>
            <a:r>
              <a:rPr lang="en-US" dirty="0" smtClean="0"/>
              <a:t> where T is an IR::Node</a:t>
            </a:r>
          </a:p>
          <a:p>
            <a:pPr lvl="1"/>
            <a:r>
              <a:rPr lang="en-US" dirty="0" smtClean="0"/>
              <a:t>IR::Vector inherits from IR::Node</a:t>
            </a:r>
          </a:p>
          <a:p>
            <a:pPr lvl="1"/>
            <a:r>
              <a:rPr lang="en-US" dirty="0" smtClean="0"/>
              <a:t>IR::Vector stores in fact </a:t>
            </a:r>
            <a:r>
              <a:rPr lang="en-US" dirty="0" err="1" smtClean="0"/>
              <a:t>const</a:t>
            </a:r>
            <a:r>
              <a:rPr lang="en-US" dirty="0" smtClean="0"/>
              <a:t> T* objects.</a:t>
            </a:r>
          </a:p>
          <a:p>
            <a:pPr lvl="1"/>
            <a:r>
              <a:rPr lang="en-US" dirty="0" smtClean="0"/>
              <a:t>IR::Vector has its own visitor methods</a:t>
            </a:r>
          </a:p>
          <a:p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IR::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NameMap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&lt;T&gt;</a:t>
            </a:r>
          </a:p>
          <a:p>
            <a:pPr lvl="1"/>
            <a:r>
              <a:rPr lang="en-US" dirty="0" smtClean="0"/>
              <a:t>Inherits from IR::Node</a:t>
            </a:r>
          </a:p>
          <a:p>
            <a:pPr lvl="1"/>
            <a:r>
              <a:rPr lang="en-US" dirty="0" smtClean="0"/>
              <a:t>Hash-table that maps </a:t>
            </a:r>
            <a:r>
              <a:rPr lang="en-US" dirty="0" err="1" smtClean="0"/>
              <a:t>cstring</a:t>
            </a:r>
            <a:r>
              <a:rPr lang="en-US" dirty="0" smtClean="0"/>
              <a:t> to </a:t>
            </a:r>
            <a:r>
              <a:rPr lang="en-US" dirty="0" err="1" smtClean="0"/>
              <a:t>const</a:t>
            </a:r>
            <a:r>
              <a:rPr lang="en-US" dirty="0" smtClean="0"/>
              <a:t> T*</a:t>
            </a:r>
          </a:p>
          <a:p>
            <a:pPr lvl="1"/>
            <a:r>
              <a:rPr lang="en-US" dirty="0" smtClean="0"/>
              <a:t>can only be used inline currently</a:t>
            </a:r>
          </a:p>
          <a:p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IR::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IndexedVector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&lt;T&gt;</a:t>
            </a:r>
          </a:p>
          <a:p>
            <a:pPr lvl="1"/>
            <a:r>
              <a:rPr lang="en-US" dirty="0" smtClean="0"/>
              <a:t>Like vector, but maintains a hash-table for </a:t>
            </a:r>
            <a:r>
              <a:rPr lang="en-US" dirty="0" err="1" smtClean="0"/>
              <a:t>IDeclarations</a:t>
            </a:r>
            <a:r>
              <a:rPr lang="en-US" dirty="0" smtClean="0"/>
              <a:t> for quick look-up by name</a:t>
            </a:r>
          </a:p>
          <a:p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IR::ID</a:t>
            </a:r>
          </a:p>
          <a:p>
            <a:pPr lvl="1"/>
            <a:r>
              <a:rPr lang="en-US" dirty="0" smtClean="0"/>
              <a:t>Represents an identifier (including source position)</a:t>
            </a:r>
          </a:p>
          <a:p>
            <a:pPr lvl="1"/>
            <a:r>
              <a:rPr lang="en-US" dirty="0" smtClean="0"/>
              <a:t>However, this is </a:t>
            </a:r>
            <a:r>
              <a:rPr lang="en-US" b="1" dirty="0" smtClean="0"/>
              <a:t>not</a:t>
            </a:r>
            <a:r>
              <a:rPr lang="en-US" dirty="0" smtClean="0"/>
              <a:t> a subclass of Node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8355" y="2184400"/>
            <a:ext cx="4080463" cy="2937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09771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Extending the IR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54803"/>
            <a:ext cx="10515600" cy="4022160"/>
          </a:xfrm>
        </p:spPr>
        <p:txBody>
          <a:bodyPr/>
          <a:lstStyle/>
          <a:p>
            <a:r>
              <a:rPr lang="en-US" dirty="0" smtClean="0"/>
              <a:t>Add IR classes in a *.</a:t>
            </a:r>
            <a:r>
              <a:rPr lang="en-US" dirty="0" err="1" smtClean="0"/>
              <a:t>def</a:t>
            </a:r>
            <a:r>
              <a:rPr lang="en-US" dirty="0" smtClean="0"/>
              <a:t> file</a:t>
            </a:r>
          </a:p>
          <a:p>
            <a:r>
              <a:rPr lang="en-US" dirty="0" smtClean="0"/>
              <a:t>Add the </a:t>
            </a:r>
            <a:r>
              <a:rPr lang="en-US" dirty="0" err="1" smtClean="0"/>
              <a:t>def</a:t>
            </a:r>
            <a:r>
              <a:rPr lang="en-US" dirty="0" smtClean="0"/>
              <a:t> file to the </a:t>
            </a:r>
            <a:r>
              <a:rPr lang="en-US" dirty="0" err="1" smtClean="0"/>
              <a:t>Makefile.am</a:t>
            </a:r>
            <a:r>
              <a:rPr lang="en-US" dirty="0" smtClean="0"/>
              <a:t>:</a:t>
            </a:r>
          </a:p>
          <a:p>
            <a:pPr lvl="1"/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ir_DEF_FILES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+= $(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srcdir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)/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backends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/bmv2/bmv2.def</a:t>
            </a:r>
          </a:p>
          <a:p>
            <a:r>
              <a:rPr lang="en-US" dirty="0"/>
              <a:t>Add additional </a:t>
            </a:r>
            <a:r>
              <a:rPr lang="en-US" dirty="0" err="1" smtClean="0"/>
              <a:t>c++</a:t>
            </a:r>
            <a:r>
              <a:rPr lang="en-US" dirty="0" smtClean="0"/>
              <a:t> IR implementation files</a:t>
            </a:r>
          </a:p>
          <a:p>
            <a:pPr lvl="1"/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ir_SOURCES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+=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ir.cpp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dirty="0" smtClean="0"/>
              <a:t>make </a:t>
            </a:r>
            <a:r>
              <a:rPr lang="en-US" dirty="0" err="1" smtClean="0"/>
              <a:t>distclean</a:t>
            </a:r>
            <a:endParaRPr lang="en-US" dirty="0" smtClean="0"/>
          </a:p>
          <a:p>
            <a:pPr lvl="1"/>
            <a:r>
              <a:rPr lang="en-US" dirty="0" smtClean="0"/>
              <a:t>Force regeneration of the IR classes and visitors</a:t>
            </a:r>
          </a:p>
          <a:p>
            <a:r>
              <a:rPr lang="en-US" dirty="0" smtClean="0"/>
              <a:t>See </a:t>
            </a:r>
            <a:r>
              <a:rPr lang="en-US" dirty="0"/>
              <a:t>the bmv2 back-end for a simple </a:t>
            </a:r>
            <a:r>
              <a:rPr lang="en-US" dirty="0" smtClean="0"/>
              <a:t>example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73093" y="464115"/>
            <a:ext cx="2459183" cy="1690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80284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Casting IR Nodes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3267" y="1825625"/>
            <a:ext cx="11565466" cy="4351338"/>
          </a:xfrm>
        </p:spPr>
        <p:txBody>
          <a:bodyPr/>
          <a:lstStyle/>
          <a:p>
            <a:r>
              <a:rPr lang="en-US" dirty="0" smtClean="0"/>
              <a:t>node-&gt;is&lt;IR::Type&gt;() – true if node is a pointer to a subclass of IR::Type</a:t>
            </a:r>
          </a:p>
          <a:p>
            <a:r>
              <a:rPr lang="en-US" dirty="0" smtClean="0"/>
              <a:t>node-&gt;to&lt;IR::Type&gt;() – returns node </a:t>
            </a:r>
            <a:r>
              <a:rPr lang="en-US" dirty="0" err="1" smtClean="0"/>
              <a:t>dynamic_cast-ed</a:t>
            </a:r>
            <a:r>
              <a:rPr lang="en-US" dirty="0" smtClean="0"/>
              <a:t> to </a:t>
            </a:r>
            <a:r>
              <a:rPr lang="en-US" dirty="0" err="1" smtClean="0"/>
              <a:t>const</a:t>
            </a:r>
            <a:r>
              <a:rPr lang="en-US" dirty="0" smtClean="0"/>
              <a:t> IR::Type*</a:t>
            </a:r>
          </a:p>
          <a:p>
            <a:endParaRPr lang="en-US" dirty="0"/>
          </a:p>
          <a:p>
            <a:r>
              <a:rPr lang="en-US" dirty="0" smtClean="0"/>
              <a:t>interfaces derive from </a:t>
            </a:r>
            <a:r>
              <a:rPr lang="en-US" dirty="0" err="1" smtClean="0"/>
              <a:t>INode</a:t>
            </a:r>
            <a:r>
              <a:rPr lang="en-US" dirty="0" smtClean="0"/>
              <a:t>, and not from Node</a:t>
            </a:r>
          </a:p>
          <a:p>
            <a:r>
              <a:rPr lang="en-US" dirty="0" smtClean="0"/>
              <a:t>To get a node from an </a:t>
            </a:r>
            <a:r>
              <a:rPr lang="en-US" dirty="0" err="1" smtClean="0"/>
              <a:t>INode</a:t>
            </a:r>
            <a:r>
              <a:rPr lang="en-US" dirty="0" smtClean="0"/>
              <a:t> use </a:t>
            </a:r>
            <a:r>
              <a:rPr lang="en-US" dirty="0" err="1" smtClean="0"/>
              <a:t>INode</a:t>
            </a:r>
            <a:r>
              <a:rPr lang="en-US" dirty="0" smtClean="0"/>
              <a:t>::</a:t>
            </a:r>
            <a:r>
              <a:rPr lang="en-US" dirty="0" err="1" smtClean="0"/>
              <a:t>getNode</a:t>
            </a:r>
            <a:r>
              <a:rPr lang="en-US" dirty="0" smtClean="0"/>
              <a:t>()</a:t>
            </a:r>
          </a:p>
          <a:p>
            <a:pPr marL="0" indent="0">
              <a:buNone/>
            </a:pP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const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IDeclaration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*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decl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;</a:t>
            </a:r>
          </a:p>
          <a:p>
            <a:pPr marL="0" indent="0">
              <a:buNone/>
            </a:pP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const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IR::Node* node =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decl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-&gt;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getNode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();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8146" y="3090332"/>
            <a:ext cx="3110153" cy="2605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47640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Understanding the front-end IR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207" y="1825625"/>
            <a:ext cx="11515240" cy="4351338"/>
          </a:xfrm>
        </p:spPr>
        <p:txBody>
          <a:bodyPr>
            <a:normAutofit/>
          </a:bodyPr>
          <a:lstStyle/>
          <a:p>
            <a:r>
              <a:rPr lang="en-US" dirty="0" smtClean="0"/>
              <a:t>This may seem daunting</a:t>
            </a:r>
          </a:p>
          <a:p>
            <a:r>
              <a:rPr lang="en-US" dirty="0" smtClean="0"/>
              <a:t>P4 grammar </a:t>
            </a:r>
            <a:r>
              <a:rPr lang="en-US" dirty="0" smtClean="0">
                <a:sym typeface="Wingdings"/>
              </a:rPr>
              <a:t> IR (very close correspondence)</a:t>
            </a:r>
          </a:p>
          <a:p>
            <a:r>
              <a:rPr lang="en-US" dirty="0" smtClean="0">
                <a:sym typeface="Wingdings"/>
              </a:rPr>
              <a:t>If you understand the language, you understand most of the front-end IR</a:t>
            </a:r>
          </a:p>
          <a:p>
            <a:r>
              <a:rPr lang="en-US" dirty="0" smtClean="0">
                <a:sym typeface="Wingdings"/>
              </a:rPr>
              <a:t>However, a few IR classes have no direct correspondence with language</a:t>
            </a:r>
            <a:br>
              <a:rPr lang="en-US" dirty="0" smtClean="0">
                <a:sym typeface="Wingdings"/>
              </a:rPr>
            </a:br>
            <a:r>
              <a:rPr lang="en-US" dirty="0" smtClean="0">
                <a:sym typeface="Wingdings"/>
              </a:rPr>
              <a:t>(e.g., used in representing complex types in type inference)</a:t>
            </a:r>
            <a:endParaRPr lang="en-US" dirty="0">
              <a:sym typeface="Wingdings"/>
            </a:endParaRPr>
          </a:p>
          <a:p>
            <a:endParaRPr lang="en-US" dirty="0" smtClean="0">
              <a:sym typeface="Wingdings"/>
            </a:endParaRPr>
          </a:p>
          <a:p>
            <a:r>
              <a:rPr lang="en-US" dirty="0" smtClean="0">
                <a:sym typeface="Wingdings"/>
              </a:rPr>
              <a:t>E.g., from p4-parse.ypp:</a:t>
            </a:r>
            <a:endParaRPr lang="en-US" dirty="0">
              <a:sym typeface="Wingdings"/>
            </a:endParaRPr>
          </a:p>
          <a:p>
            <a:pPr marL="0" indent="0">
              <a:buNone/>
            </a:pPr>
            <a:r>
              <a:rPr lang="en-US" dirty="0" err="1" smtClean="0"/>
              <a:t>lvalue</a:t>
            </a:r>
            <a:r>
              <a:rPr lang="en-US" dirty="0" smtClean="0"/>
              <a:t> </a:t>
            </a:r>
            <a:r>
              <a:rPr lang="en-US" dirty="0"/>
              <a:t>'='  expression ';'  </a:t>
            </a:r>
            <a:r>
              <a:rPr lang="en-US" dirty="0" smtClean="0"/>
              <a:t> </a:t>
            </a:r>
            <a:r>
              <a:rPr lang="en-US" dirty="0"/>
              <a:t>{ $$ = new IR::</a:t>
            </a:r>
            <a:r>
              <a:rPr lang="en-US" dirty="0" err="1"/>
              <a:t>AssignmentStatement</a:t>
            </a:r>
            <a:r>
              <a:rPr lang="en-US" dirty="0"/>
              <a:t>(@2, $1, $3); </a:t>
            </a:r>
            <a:r>
              <a:rPr lang="en-US" dirty="0" smtClean="0"/>
              <a:t>}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7695" y="230188"/>
            <a:ext cx="2402238" cy="1601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94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Visitors and the IR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0481" y="1825625"/>
            <a:ext cx="11747716" cy="4351338"/>
          </a:xfrm>
        </p:spPr>
        <p:txBody>
          <a:bodyPr/>
          <a:lstStyle/>
          <a:p>
            <a:r>
              <a:rPr lang="en-US" dirty="0" smtClean="0"/>
              <a:t>Tightly coupled</a:t>
            </a:r>
          </a:p>
          <a:p>
            <a:r>
              <a:rPr lang="en-US" dirty="0" smtClean="0"/>
              <a:t>Visitors recursively traverse the IR children nodes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void IR::</a:t>
            </a: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AssignmentStatement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::</a:t>
            </a: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visit_children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(Visitor &amp;v) 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{</a:t>
            </a:r>
            <a:br>
              <a:rPr lang="en-US" sz="24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Statement::</a:t>
            </a: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visit_children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(v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);</a:t>
            </a:r>
            <a:br>
              <a:rPr lang="en-US" sz="24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v.visit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(left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);</a:t>
            </a:r>
            <a:br>
              <a:rPr lang="en-US" sz="24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v.visit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(right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);</a:t>
            </a:r>
            <a:br>
              <a:rPr lang="en-US" sz="24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}</a:t>
            </a:r>
            <a:endParaRPr lang="en-US" sz="2400" dirty="0">
              <a:latin typeface="Consolas" charset="0"/>
              <a:ea typeface="Consolas" charset="0"/>
              <a:cs typeface="Consolas" charset="0"/>
            </a:endParaRP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0611" y="207619"/>
            <a:ext cx="2357586" cy="228153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444503" y="4001294"/>
            <a:ext cx="3642728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Generated code (can be overridden).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305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8652933" cy="1325563"/>
          </a:xfrm>
        </p:spPr>
        <p:txBody>
          <a:bodyPr/>
          <a:lstStyle/>
          <a:p>
            <a:r>
              <a:rPr lang="en-US" smtClean="0"/>
              <a:t>Core Inspector </a:t>
            </a:r>
            <a:r>
              <a:rPr lang="en-US" dirty="0" smtClean="0"/>
              <a:t>action (pseudo-code)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9746" y="1848873"/>
            <a:ext cx="11405461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const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IR::Node *Inspector::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apply_visitor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const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IR::Node *n) {</a:t>
            </a: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 if (visited(n) &amp;&amp;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visitDagOnce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)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{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       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// do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nothing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} else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{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        </a:t>
            </a:r>
            <a:r>
              <a:rPr lang="en-US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if </a:t>
            </a:r>
            <a:r>
              <a:rPr lang="en-US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(this-&gt;preorder(n)) {</a:t>
            </a:r>
            <a:br>
              <a:rPr lang="en-US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                </a:t>
            </a:r>
            <a:r>
              <a:rPr lang="en-US" dirty="0" err="1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visit_children</a:t>
            </a:r>
            <a:r>
              <a:rPr lang="en-US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(n);</a:t>
            </a:r>
            <a:br>
              <a:rPr lang="en-US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                this-&gt;</a:t>
            </a:r>
            <a:r>
              <a:rPr lang="en-US" dirty="0" err="1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postorder</a:t>
            </a:r>
            <a:r>
              <a:rPr lang="en-US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(n); </a:t>
            </a:r>
            <a:br>
              <a:rPr lang="en-US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            }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       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setVisited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(n); 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  } 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  return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n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;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}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9144000" y="3936569"/>
            <a:ext cx="1247614" cy="720672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n</a:t>
            </a:r>
            <a:endParaRPr lang="en-US" sz="3200" dirty="0"/>
          </a:p>
        </p:txBody>
      </p:sp>
      <p:sp>
        <p:nvSpPr>
          <p:cNvPr id="5" name="Rounded Rectangle 4"/>
          <p:cNvSpPr/>
          <p:nvPr/>
        </p:nvSpPr>
        <p:spPr>
          <a:xfrm>
            <a:off x="8159858" y="5323668"/>
            <a:ext cx="1247614" cy="720672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10042902" y="5339166"/>
            <a:ext cx="1247614" cy="720672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>
            <a:stCxn id="16" idx="2"/>
            <a:endCxn id="4" idx="0"/>
          </p:cNvCxnSpPr>
          <p:nvPr/>
        </p:nvCxnSpPr>
        <p:spPr>
          <a:xfrm>
            <a:off x="9767807" y="3253057"/>
            <a:ext cx="0" cy="68351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4" idx="2"/>
            <a:endCxn id="5" idx="0"/>
          </p:cNvCxnSpPr>
          <p:nvPr/>
        </p:nvCxnSpPr>
        <p:spPr>
          <a:xfrm flipH="1">
            <a:off x="8783665" y="4657241"/>
            <a:ext cx="984142" cy="66642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4" idx="2"/>
            <a:endCxn id="6" idx="0"/>
          </p:cNvCxnSpPr>
          <p:nvPr/>
        </p:nvCxnSpPr>
        <p:spPr>
          <a:xfrm>
            <a:off x="9767807" y="4657241"/>
            <a:ext cx="898902" cy="68192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9364619" y="2883725"/>
            <a:ext cx="806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parent</a:t>
            </a:r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7180409" y="5547363"/>
            <a:ext cx="9462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children</a:t>
            </a:r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10391614" y="288143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1</a:t>
            </a:r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10464090" y="3927573"/>
            <a:ext cx="1185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 preorder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9431781" y="537632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10464089" y="4283333"/>
            <a:ext cx="12766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 </a:t>
            </a:r>
            <a:r>
              <a:rPr lang="en-US" dirty="0" err="1" smtClean="0"/>
              <a:t>postorder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11347728" y="537632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10951594" y="287069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6</a:t>
            </a:r>
            <a:endParaRPr lang="en-US" dirty="0"/>
          </a:p>
        </p:txBody>
      </p:sp>
      <p:cxnSp>
        <p:nvCxnSpPr>
          <p:cNvPr id="28" name="Curved Connector 27"/>
          <p:cNvCxnSpPr>
            <a:stCxn id="21" idx="2"/>
            <a:endCxn id="22" idx="0"/>
          </p:cNvCxnSpPr>
          <p:nvPr/>
        </p:nvCxnSpPr>
        <p:spPr>
          <a:xfrm rot="16200000" flipH="1">
            <a:off x="10461202" y="3332023"/>
            <a:ext cx="676804" cy="514295"/>
          </a:xfrm>
          <a:prstGeom prst="curvedConnector3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urved Connector 28"/>
          <p:cNvCxnSpPr>
            <a:stCxn id="22" idx="1"/>
            <a:endCxn id="23" idx="0"/>
          </p:cNvCxnSpPr>
          <p:nvPr/>
        </p:nvCxnSpPr>
        <p:spPr>
          <a:xfrm rot="10800000" flipV="1">
            <a:off x="9582624" y="4112238"/>
            <a:ext cx="881466" cy="1264087"/>
          </a:xfrm>
          <a:prstGeom prst="curved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urved Connector 31"/>
          <p:cNvCxnSpPr>
            <a:stCxn id="23" idx="1"/>
          </p:cNvCxnSpPr>
          <p:nvPr/>
        </p:nvCxnSpPr>
        <p:spPr>
          <a:xfrm rot="10800000" flipV="1">
            <a:off x="8897091" y="5560992"/>
            <a:ext cx="534690" cy="987044"/>
          </a:xfrm>
          <a:prstGeom prst="curved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urved Connector 34"/>
          <p:cNvCxnSpPr/>
          <p:nvPr/>
        </p:nvCxnSpPr>
        <p:spPr>
          <a:xfrm rot="5400000" flipH="1" flipV="1">
            <a:off x="8955007" y="5920417"/>
            <a:ext cx="802378" cy="452863"/>
          </a:xfrm>
          <a:prstGeom prst="curved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urved Connector 40"/>
          <p:cNvCxnSpPr>
            <a:stCxn id="23" idx="3"/>
            <a:endCxn id="25" idx="1"/>
          </p:cNvCxnSpPr>
          <p:nvPr/>
        </p:nvCxnSpPr>
        <p:spPr>
          <a:xfrm>
            <a:off x="9733467" y="5560992"/>
            <a:ext cx="1614261" cy="12700"/>
          </a:xfrm>
          <a:prstGeom prst="curved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urved Connector 43"/>
          <p:cNvCxnSpPr/>
          <p:nvPr/>
        </p:nvCxnSpPr>
        <p:spPr>
          <a:xfrm rot="5400000">
            <a:off x="10861051" y="5831798"/>
            <a:ext cx="728064" cy="546978"/>
          </a:xfrm>
          <a:prstGeom prst="curved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urved Connector 46"/>
          <p:cNvCxnSpPr>
            <a:endCxn id="25" idx="3"/>
          </p:cNvCxnSpPr>
          <p:nvPr/>
        </p:nvCxnSpPr>
        <p:spPr>
          <a:xfrm rot="5400000" flipH="1" flipV="1">
            <a:off x="11011028" y="5847656"/>
            <a:ext cx="925050" cy="351722"/>
          </a:xfrm>
          <a:prstGeom prst="curvedConnector4">
            <a:avLst>
              <a:gd name="adj1" fmla="val 40019"/>
              <a:gd name="adj2" fmla="val 164995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urved Connector 50"/>
          <p:cNvCxnSpPr>
            <a:stCxn id="25" idx="0"/>
            <a:endCxn id="24" idx="2"/>
          </p:cNvCxnSpPr>
          <p:nvPr/>
        </p:nvCxnSpPr>
        <p:spPr>
          <a:xfrm rot="16200000" flipV="1">
            <a:off x="10938674" y="4816429"/>
            <a:ext cx="723661" cy="396134"/>
          </a:xfrm>
          <a:prstGeom prst="curved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urved Connector 53"/>
          <p:cNvCxnSpPr>
            <a:stCxn id="24" idx="3"/>
            <a:endCxn id="26" idx="2"/>
          </p:cNvCxnSpPr>
          <p:nvPr/>
        </p:nvCxnSpPr>
        <p:spPr>
          <a:xfrm flipH="1" flipV="1">
            <a:off x="11102437" y="3240030"/>
            <a:ext cx="638348" cy="1227969"/>
          </a:xfrm>
          <a:prstGeom prst="curvedConnector4">
            <a:avLst>
              <a:gd name="adj1" fmla="val -35811"/>
              <a:gd name="adj2" fmla="val 57519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5" idx="2"/>
          </p:cNvCxnSpPr>
          <p:nvPr/>
        </p:nvCxnSpPr>
        <p:spPr>
          <a:xfrm flipH="1">
            <a:off x="8657828" y="6044340"/>
            <a:ext cx="125837" cy="50369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>
            <a:stCxn id="6" idx="2"/>
          </p:cNvCxnSpPr>
          <p:nvPr/>
        </p:nvCxnSpPr>
        <p:spPr>
          <a:xfrm>
            <a:off x="10666709" y="6059838"/>
            <a:ext cx="26591" cy="42620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5383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Default implementation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5464" y="1825625"/>
            <a:ext cx="11028336" cy="4351338"/>
          </a:xfrm>
        </p:spPr>
        <p:txBody>
          <a:bodyPr/>
          <a:lstStyle/>
          <a:p>
            <a:r>
              <a:rPr lang="en-US" dirty="0" smtClean="0"/>
              <a:t>Visitor base class knows about all IR nodes</a:t>
            </a:r>
          </a:p>
          <a:p>
            <a:r>
              <a:rPr lang="en-US" dirty="0" smtClean="0"/>
              <a:t>Most of the visitor code is generated automatically by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ir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-generator</a:t>
            </a:r>
          </a:p>
          <a:p>
            <a:r>
              <a:rPr lang="en-US" dirty="0" smtClean="0"/>
              <a:t>Visitor knows how to create a new node if any child changes</a:t>
            </a:r>
          </a:p>
          <a:p>
            <a:r>
              <a:rPr lang="en-US" dirty="0" smtClean="0"/>
              <a:t>You will subclass a visitor</a:t>
            </a:r>
          </a:p>
          <a:p>
            <a:r>
              <a:rPr lang="en-US" dirty="0" smtClean="0"/>
              <a:t>You only need to implement methods for IR node types you care about</a:t>
            </a:r>
          </a:p>
          <a:p>
            <a:pPr lvl="1"/>
            <a:r>
              <a:rPr lang="en-US" dirty="0" smtClean="0"/>
              <a:t>Everything else works automatically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8433" y="66729"/>
            <a:ext cx="2197315" cy="2197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806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8322" y="161020"/>
            <a:ext cx="10515600" cy="59897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Example custom visitor declaration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48" y="1746112"/>
            <a:ext cx="10515600" cy="4351338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class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StrengthReduction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final : public Transform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{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public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: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StrengthReduction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() {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visitDagOnce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= true;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}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const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IR::Node*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postorder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(IR::Sub* expr)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override;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const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IR::Node*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postorder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(IR::Add* expr) override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;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const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IR::Node*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postorder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(IR::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Shl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* expr) override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;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const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IR::Node*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postorder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(IR::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Shr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* expr) override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;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const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IR::Node*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postorder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(IR::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Mul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* expr) override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;</a:t>
            </a: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};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173586" y="888319"/>
            <a:ext cx="1846659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mtClean="0"/>
              <a:t>modifies program</a:t>
            </a:r>
            <a:endParaRPr lang="en-US"/>
          </a:p>
        </p:txBody>
      </p:sp>
      <p:cxnSp>
        <p:nvCxnSpPr>
          <p:cNvPr id="5" name="Straight Arrow Connector 4"/>
          <p:cNvCxnSpPr>
            <a:stCxn id="4" idx="2"/>
          </p:cNvCxnSpPr>
          <p:nvPr/>
        </p:nvCxnSpPr>
        <p:spPr>
          <a:xfrm flipH="1">
            <a:off x="7998534" y="1257651"/>
            <a:ext cx="98382" cy="49854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174098" y="5975660"/>
            <a:ext cx="3386312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dirty="0" smtClean="0"/>
              <a:t>Types of </a:t>
            </a:r>
            <a:r>
              <a:rPr lang="en-US" sz="2400" smtClean="0"/>
              <a:t>nodes processed</a:t>
            </a:r>
            <a:endParaRPr lang="en-US" sz="2400" dirty="0"/>
          </a:p>
        </p:txBody>
      </p:sp>
      <p:cxnSp>
        <p:nvCxnSpPr>
          <p:cNvPr id="10" name="Straight Arrow Connector 9"/>
          <p:cNvCxnSpPr>
            <a:stCxn id="9" idx="0"/>
          </p:cNvCxnSpPr>
          <p:nvPr/>
        </p:nvCxnSpPr>
        <p:spPr>
          <a:xfrm flipH="1" flipV="1">
            <a:off x="6815328" y="5218176"/>
            <a:ext cx="51926" cy="75748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673221" y="880284"/>
            <a:ext cx="2532296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Repeated nodes produce</a:t>
            </a:r>
            <a:br>
              <a:rPr lang="en-US" dirty="0" smtClean="0"/>
            </a:br>
            <a:r>
              <a:rPr lang="en-US" dirty="0" smtClean="0"/>
              <a:t>the same result</a:t>
            </a:r>
            <a:endParaRPr lang="en-US" dirty="0"/>
          </a:p>
        </p:txBody>
      </p:sp>
      <p:cxnSp>
        <p:nvCxnSpPr>
          <p:cNvPr id="14" name="Straight Arrow Connector 13"/>
          <p:cNvCxnSpPr>
            <a:stCxn id="13" idx="2"/>
          </p:cNvCxnSpPr>
          <p:nvPr/>
        </p:nvCxnSpPr>
        <p:spPr>
          <a:xfrm>
            <a:off x="3939369" y="1526615"/>
            <a:ext cx="1459113" cy="95703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843996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visitor method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static bool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isZero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const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IR::Expression* expr)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const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{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auto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cst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= expr-&gt;to&lt;IR::Constant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&gt;();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if (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cst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==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nullptr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) return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false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;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return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cst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-&gt;value == 0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;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}</a:t>
            </a:r>
          </a:p>
          <a:p>
            <a:pPr marL="0" indent="0">
              <a:buNone/>
            </a:pP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const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IR::Node*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StrengthReduction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::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postorder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(IR::Add* expr)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{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if (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isZero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(expr-&gt;right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)) return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expr-&gt;left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;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if (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isZero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(expr-&gt;left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))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return expr-&gt;right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;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return expr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;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}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059496" y="2773029"/>
            <a:ext cx="2138727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smtClean="0"/>
              <a:t>Helper function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026512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23" y="1"/>
            <a:ext cx="12102353" cy="605934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 smtClean="0">
                <a:latin typeface="Consolas" charset="0"/>
                <a:ea typeface="Consolas" charset="0"/>
                <a:cs typeface="Consolas" charset="0"/>
              </a:rPr>
              <a:t>./</a:t>
            </a: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p4c-bm2-ss: Compile a P4 </a:t>
            </a:r>
            <a:r>
              <a:rPr lang="en-US" sz="1800" dirty="0" smtClean="0">
                <a:latin typeface="Consolas" charset="0"/>
                <a:ea typeface="Consolas" charset="0"/>
                <a:cs typeface="Consolas" charset="0"/>
              </a:rPr>
              <a:t>program</a:t>
            </a:r>
            <a:br>
              <a:rPr lang="en-US" sz="18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1800" dirty="0" smtClean="0">
                <a:latin typeface="Consolas" charset="0"/>
                <a:ea typeface="Consolas" charset="0"/>
                <a:cs typeface="Consolas" charset="0"/>
              </a:rPr>
              <a:t>-h                     </a:t>
            </a: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Print this help </a:t>
            </a:r>
            <a:r>
              <a:rPr lang="en-US" sz="1800" dirty="0" smtClean="0">
                <a:latin typeface="Consolas" charset="0"/>
                <a:ea typeface="Consolas" charset="0"/>
                <a:cs typeface="Consolas" charset="0"/>
              </a:rPr>
              <a:t>message</a:t>
            </a:r>
            <a:br>
              <a:rPr lang="en-US" sz="18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1800" dirty="0" smtClean="0">
                <a:latin typeface="Consolas" charset="0"/>
                <a:ea typeface="Consolas" charset="0"/>
                <a:cs typeface="Consolas" charset="0"/>
              </a:rPr>
              <a:t>--</a:t>
            </a: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help                 Print this help </a:t>
            </a:r>
            <a:r>
              <a:rPr lang="en-US" sz="1800" dirty="0" smtClean="0">
                <a:latin typeface="Consolas" charset="0"/>
                <a:ea typeface="Consolas" charset="0"/>
                <a:cs typeface="Consolas" charset="0"/>
              </a:rPr>
              <a:t>message</a:t>
            </a:r>
            <a:br>
              <a:rPr lang="en-US" sz="18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1800" dirty="0" smtClean="0">
                <a:latin typeface="Consolas" charset="0"/>
                <a:ea typeface="Consolas" charset="0"/>
                <a:cs typeface="Consolas" charset="0"/>
              </a:rPr>
              <a:t>--</a:t>
            </a: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version              Print compiler </a:t>
            </a:r>
            <a:r>
              <a:rPr lang="en-US" sz="1800" dirty="0" smtClean="0">
                <a:latin typeface="Consolas" charset="0"/>
                <a:ea typeface="Consolas" charset="0"/>
                <a:cs typeface="Consolas" charset="0"/>
              </a:rPr>
              <a:t>version</a:t>
            </a:r>
            <a:br>
              <a:rPr lang="en-US" sz="18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1800" dirty="0" smtClean="0">
                <a:latin typeface="Consolas" charset="0"/>
                <a:ea typeface="Consolas" charset="0"/>
                <a:cs typeface="Consolas" charset="0"/>
              </a:rPr>
              <a:t>-I </a:t>
            </a: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path                Specify include path (passed to preprocessor</a:t>
            </a:r>
            <a:r>
              <a:rPr lang="en-US" sz="1800" dirty="0" smtClean="0">
                <a:latin typeface="Consolas" charset="0"/>
                <a:ea typeface="Consolas" charset="0"/>
                <a:cs typeface="Consolas" charset="0"/>
              </a:rPr>
              <a:t>)</a:t>
            </a:r>
            <a:br>
              <a:rPr lang="en-US" sz="18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1800" dirty="0" smtClean="0">
                <a:latin typeface="Consolas" charset="0"/>
                <a:ea typeface="Consolas" charset="0"/>
                <a:cs typeface="Consolas" charset="0"/>
              </a:rPr>
              <a:t>-</a:t>
            </a: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D </a:t>
            </a:r>
            <a:r>
              <a:rPr lang="en-US" sz="1800" dirty="0" err="1">
                <a:latin typeface="Consolas" charset="0"/>
                <a:ea typeface="Consolas" charset="0"/>
                <a:cs typeface="Consolas" charset="0"/>
              </a:rPr>
              <a:t>arg</a:t>
            </a: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=value           Define macro (passed to preprocessor</a:t>
            </a:r>
            <a:r>
              <a:rPr lang="en-US" sz="1800" dirty="0" smtClean="0">
                <a:latin typeface="Consolas" charset="0"/>
                <a:ea typeface="Consolas" charset="0"/>
                <a:cs typeface="Consolas" charset="0"/>
              </a:rPr>
              <a:t>)</a:t>
            </a:r>
            <a:br>
              <a:rPr lang="en-US" sz="18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1800" dirty="0" smtClean="0">
                <a:latin typeface="Consolas" charset="0"/>
                <a:ea typeface="Consolas" charset="0"/>
                <a:cs typeface="Consolas" charset="0"/>
              </a:rPr>
              <a:t>-</a:t>
            </a: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U </a:t>
            </a:r>
            <a:r>
              <a:rPr lang="en-US" sz="1800" dirty="0" err="1">
                <a:latin typeface="Consolas" charset="0"/>
                <a:ea typeface="Consolas" charset="0"/>
                <a:cs typeface="Consolas" charset="0"/>
              </a:rPr>
              <a:t>arg</a:t>
            </a: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                 </a:t>
            </a:r>
            <a:r>
              <a:rPr lang="en-US" sz="1800" dirty="0" err="1">
                <a:latin typeface="Consolas" charset="0"/>
                <a:ea typeface="Consolas" charset="0"/>
                <a:cs typeface="Consolas" charset="0"/>
              </a:rPr>
              <a:t>Undefine</a:t>
            </a: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 macro (passed to preprocessor</a:t>
            </a:r>
            <a:r>
              <a:rPr lang="en-US" sz="1800" dirty="0" smtClean="0">
                <a:latin typeface="Consolas" charset="0"/>
                <a:ea typeface="Consolas" charset="0"/>
                <a:cs typeface="Consolas" charset="0"/>
              </a:rPr>
              <a:t>)</a:t>
            </a:r>
            <a:br>
              <a:rPr lang="en-US" sz="18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1800" dirty="0" smtClean="0">
                <a:latin typeface="Consolas" charset="0"/>
                <a:ea typeface="Consolas" charset="0"/>
                <a:cs typeface="Consolas" charset="0"/>
              </a:rPr>
              <a:t>-</a:t>
            </a: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E                     Preprocess only, do not compile (prints program on </a:t>
            </a:r>
            <a:r>
              <a:rPr lang="en-US" sz="1800" dirty="0" err="1">
                <a:latin typeface="Consolas" charset="0"/>
                <a:ea typeface="Consolas" charset="0"/>
                <a:cs typeface="Consolas" charset="0"/>
              </a:rPr>
              <a:t>stdout</a:t>
            </a:r>
            <a:r>
              <a:rPr lang="en-US" sz="1800" dirty="0" smtClean="0">
                <a:latin typeface="Consolas" charset="0"/>
                <a:ea typeface="Consolas" charset="0"/>
                <a:cs typeface="Consolas" charset="0"/>
              </a:rPr>
              <a:t>)</a:t>
            </a:r>
            <a:br>
              <a:rPr lang="en-US" sz="18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1800" dirty="0" smtClean="0">
                <a:latin typeface="Consolas" charset="0"/>
                <a:ea typeface="Consolas" charset="0"/>
                <a:cs typeface="Consolas" charset="0"/>
              </a:rPr>
              <a:t>--p4-14                Specify language version </a:t>
            </a: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to compile</a:t>
            </a:r>
            <a:br>
              <a:rPr lang="en-US" sz="18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--</a:t>
            </a:r>
            <a:r>
              <a:rPr lang="en-US" sz="1800" dirty="0" smtClean="0">
                <a:latin typeface="Consolas" charset="0"/>
                <a:ea typeface="Consolas" charset="0"/>
                <a:cs typeface="Consolas" charset="0"/>
              </a:rPr>
              <a:t>p4-16                </a:t>
            </a: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Specify language version to </a:t>
            </a:r>
            <a:r>
              <a:rPr lang="en-US" sz="1800" dirty="0" smtClean="0">
                <a:latin typeface="Consolas" charset="0"/>
                <a:ea typeface="Consolas" charset="0"/>
                <a:cs typeface="Consolas" charset="0"/>
              </a:rPr>
              <a:t>compile</a:t>
            </a:r>
            <a:r>
              <a:rPr lang="en-US" sz="1800" dirty="0" smtClean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sz="18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1800" dirty="0" smtClean="0">
                <a:latin typeface="Consolas" charset="0"/>
                <a:ea typeface="Consolas" charset="0"/>
                <a:cs typeface="Consolas" charset="0"/>
              </a:rPr>
              <a:t>--</a:t>
            </a: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p4v </a:t>
            </a:r>
            <a:r>
              <a:rPr lang="en-US" sz="1800" dirty="0" err="1">
                <a:latin typeface="Consolas" charset="0"/>
                <a:ea typeface="Consolas" charset="0"/>
                <a:cs typeface="Consolas" charset="0"/>
              </a:rPr>
              <a:t>lang</a:t>
            </a: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             Specify language version to </a:t>
            </a:r>
            <a:r>
              <a:rPr lang="en-US" sz="1800" dirty="0" smtClean="0">
                <a:latin typeface="Consolas" charset="0"/>
                <a:ea typeface="Consolas" charset="0"/>
                <a:cs typeface="Consolas" charset="0"/>
              </a:rPr>
              <a:t>compile</a:t>
            </a:r>
            <a:br>
              <a:rPr lang="en-US" sz="18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1800" dirty="0" smtClean="0">
                <a:latin typeface="Consolas" charset="0"/>
                <a:ea typeface="Consolas" charset="0"/>
                <a:cs typeface="Consolas" charset="0"/>
              </a:rPr>
              <a:t>--</a:t>
            </a: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target target        Compile for the specified </a:t>
            </a:r>
            <a:r>
              <a:rPr lang="en-US" sz="1800" dirty="0" smtClean="0">
                <a:latin typeface="Consolas" charset="0"/>
                <a:ea typeface="Consolas" charset="0"/>
                <a:cs typeface="Consolas" charset="0"/>
              </a:rPr>
              <a:t>target</a:t>
            </a:r>
            <a:br>
              <a:rPr lang="en-US" sz="18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1800" dirty="0" smtClean="0">
                <a:latin typeface="Consolas" charset="0"/>
                <a:ea typeface="Consolas" charset="0"/>
                <a:cs typeface="Consolas" charset="0"/>
              </a:rPr>
              <a:t>--</a:t>
            </a: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pp file              Pretty-print the program in </a:t>
            </a:r>
            <a:r>
              <a:rPr lang="en-US" sz="1800" dirty="0" smtClean="0">
                <a:latin typeface="Consolas" charset="0"/>
                <a:ea typeface="Consolas" charset="0"/>
                <a:cs typeface="Consolas" charset="0"/>
              </a:rPr>
              <a:t>the</a:t>
            </a:r>
            <a:br>
              <a:rPr lang="en-US" sz="18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1800" dirty="0" smtClean="0">
                <a:latin typeface="Consolas" charset="0"/>
                <a:ea typeface="Consolas" charset="0"/>
                <a:cs typeface="Consolas" charset="0"/>
              </a:rPr>
              <a:t>                       </a:t>
            </a: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specified file (output is always in P4 v1.2</a:t>
            </a:r>
            <a:r>
              <a:rPr lang="en-US" sz="1800" dirty="0" smtClean="0">
                <a:latin typeface="Consolas" charset="0"/>
                <a:ea typeface="Consolas" charset="0"/>
                <a:cs typeface="Consolas" charset="0"/>
              </a:rPr>
              <a:t>).</a:t>
            </a:r>
            <a:br>
              <a:rPr lang="en-US" sz="18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1800" dirty="0" smtClean="0">
                <a:latin typeface="Consolas" charset="0"/>
                <a:ea typeface="Consolas" charset="0"/>
                <a:cs typeface="Consolas" charset="0"/>
              </a:rPr>
              <a:t>-</a:t>
            </a: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o </a:t>
            </a:r>
            <a:r>
              <a:rPr lang="en-US" sz="1800" dirty="0" err="1">
                <a:latin typeface="Consolas" charset="0"/>
                <a:ea typeface="Consolas" charset="0"/>
                <a:cs typeface="Consolas" charset="0"/>
              </a:rPr>
              <a:t>outfile</a:t>
            </a: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             Write output to </a:t>
            </a:r>
            <a:r>
              <a:rPr lang="en-US" sz="1800" dirty="0" err="1" smtClean="0">
                <a:latin typeface="Consolas" charset="0"/>
                <a:ea typeface="Consolas" charset="0"/>
                <a:cs typeface="Consolas" charset="0"/>
              </a:rPr>
              <a:t>outfile</a:t>
            </a:r>
            <a:r>
              <a:rPr lang="en-US" sz="1800" dirty="0" smtClean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sz="18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1800" dirty="0" smtClean="0">
                <a:latin typeface="Consolas" charset="0"/>
                <a:ea typeface="Consolas" charset="0"/>
                <a:cs typeface="Consolas" charset="0"/>
              </a:rPr>
              <a:t>-T </a:t>
            </a:r>
            <a:r>
              <a:rPr lang="en-US" sz="1800" dirty="0" err="1">
                <a:latin typeface="Consolas" charset="0"/>
                <a:ea typeface="Consolas" charset="0"/>
                <a:cs typeface="Consolas" charset="0"/>
              </a:rPr>
              <a:t>loglevel</a:t>
            </a: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            [Compiler debugging] Adjust logging level per file (see below</a:t>
            </a:r>
            <a:r>
              <a:rPr lang="en-US" sz="1800" dirty="0" smtClean="0">
                <a:latin typeface="Consolas" charset="0"/>
                <a:ea typeface="Consolas" charset="0"/>
                <a:cs typeface="Consolas" charset="0"/>
              </a:rPr>
              <a:t>)</a:t>
            </a:r>
            <a:br>
              <a:rPr lang="en-US" sz="18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1800" dirty="0" smtClean="0">
                <a:latin typeface="Consolas" charset="0"/>
                <a:ea typeface="Consolas" charset="0"/>
                <a:cs typeface="Consolas" charset="0"/>
              </a:rPr>
              <a:t>-</a:t>
            </a: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v                     [Compiler debugging] Increase verbosity level (can </a:t>
            </a:r>
            <a:r>
              <a:rPr lang="en-US" sz="1800" dirty="0" smtClean="0">
                <a:latin typeface="Consolas" charset="0"/>
                <a:ea typeface="Consolas" charset="0"/>
                <a:cs typeface="Consolas" charset="0"/>
              </a:rPr>
              <a:t>be repeated)</a:t>
            </a:r>
            <a:br>
              <a:rPr lang="en-US" sz="18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1800" dirty="0" smtClean="0">
                <a:latin typeface="Consolas" charset="0"/>
                <a:ea typeface="Consolas" charset="0"/>
                <a:cs typeface="Consolas" charset="0"/>
              </a:rPr>
              <a:t>--</a:t>
            </a: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top4 pass1[,pass2]   [Compiler debugging] Dump the P4 representation </a:t>
            </a:r>
            <a:r>
              <a:rPr lang="en-US" sz="1800" dirty="0" smtClean="0">
                <a:latin typeface="Consolas" charset="0"/>
                <a:ea typeface="Consolas" charset="0"/>
                <a:cs typeface="Consolas" charset="0"/>
              </a:rPr>
              <a:t>after</a:t>
            </a:r>
            <a:br>
              <a:rPr lang="en-US" sz="18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1800" dirty="0" smtClean="0">
                <a:latin typeface="Consolas" charset="0"/>
                <a:ea typeface="Consolas" charset="0"/>
                <a:cs typeface="Consolas" charset="0"/>
              </a:rPr>
              <a:t>                       </a:t>
            </a: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passes whose name contains one of `</a:t>
            </a:r>
            <a:r>
              <a:rPr lang="en-US" sz="1800" dirty="0" err="1">
                <a:latin typeface="Consolas" charset="0"/>
                <a:ea typeface="Consolas" charset="0"/>
                <a:cs typeface="Consolas" charset="0"/>
              </a:rPr>
              <a:t>passX</a:t>
            </a: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' substrings</a:t>
            </a:r>
            <a:r>
              <a:rPr lang="en-US" sz="1800" dirty="0" smtClean="0">
                <a:latin typeface="Consolas" charset="0"/>
                <a:ea typeface="Consolas" charset="0"/>
                <a:cs typeface="Consolas" charset="0"/>
              </a:rPr>
              <a:t>.</a:t>
            </a:r>
            <a:br>
              <a:rPr lang="en-US" sz="18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1800" dirty="0" smtClean="0">
                <a:latin typeface="Consolas" charset="0"/>
                <a:ea typeface="Consolas" charset="0"/>
                <a:cs typeface="Consolas" charset="0"/>
              </a:rPr>
              <a:t>                       </a:t>
            </a: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When '-v' is used this will include the compiler IR</a:t>
            </a:r>
            <a:r>
              <a:rPr lang="en-US" sz="1800" dirty="0" smtClean="0">
                <a:latin typeface="Consolas" charset="0"/>
                <a:ea typeface="Consolas" charset="0"/>
                <a:cs typeface="Consolas" charset="0"/>
              </a:rPr>
              <a:t>.</a:t>
            </a:r>
            <a:br>
              <a:rPr lang="en-US" sz="18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1800" dirty="0" smtClean="0">
                <a:latin typeface="Consolas" charset="0"/>
                <a:ea typeface="Consolas" charset="0"/>
                <a:cs typeface="Consolas" charset="0"/>
              </a:rPr>
              <a:t>--</a:t>
            </a: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dump folder          [Compiler debugging] Folder where P4 programs are </a:t>
            </a:r>
            <a:r>
              <a:rPr lang="en-US" sz="1800" dirty="0" smtClean="0">
                <a:latin typeface="Consolas" charset="0"/>
                <a:ea typeface="Consolas" charset="0"/>
                <a:cs typeface="Consolas" charset="0"/>
              </a:rPr>
              <a:t>dumped</a:t>
            </a:r>
            <a:br>
              <a:rPr lang="en-US" sz="18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1800" dirty="0" err="1" smtClean="0">
                <a:latin typeface="Consolas" charset="0"/>
                <a:ea typeface="Consolas" charset="0"/>
                <a:cs typeface="Consolas" charset="0"/>
              </a:rPr>
              <a:t>loglevel</a:t>
            </a:r>
            <a:r>
              <a:rPr lang="en-US" sz="18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format is</a:t>
            </a:r>
            <a:r>
              <a:rPr lang="en-US" sz="1800" dirty="0" smtClean="0">
                <a:latin typeface="Consolas" charset="0"/>
                <a:ea typeface="Consolas" charset="0"/>
                <a:cs typeface="Consolas" charset="0"/>
              </a:rPr>
              <a:t>:</a:t>
            </a:r>
            <a:br>
              <a:rPr lang="en-US" sz="18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1800" dirty="0" smtClean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1800" dirty="0" err="1">
                <a:latin typeface="Consolas" charset="0"/>
                <a:ea typeface="Consolas" charset="0"/>
                <a:cs typeface="Consolas" charset="0"/>
              </a:rPr>
              <a:t>sourceFile:level</a:t>
            </a: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,...,</a:t>
            </a:r>
            <a:r>
              <a:rPr lang="en-US" sz="1800" dirty="0" err="1" smtClean="0">
                <a:latin typeface="Consolas" charset="0"/>
                <a:ea typeface="Consolas" charset="0"/>
                <a:cs typeface="Consolas" charset="0"/>
              </a:rPr>
              <a:t>sourceFile:level</a:t>
            </a:r>
            <a:r>
              <a:rPr lang="en-US" sz="1800" dirty="0" smtClean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sz="18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1800" dirty="0" smtClean="0">
                <a:latin typeface="Consolas" charset="0"/>
                <a:ea typeface="Consolas" charset="0"/>
                <a:cs typeface="Consolas" charset="0"/>
              </a:rPr>
              <a:t>where </a:t>
            </a: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'</a:t>
            </a:r>
            <a:r>
              <a:rPr lang="en-US" sz="1800" dirty="0" err="1">
                <a:latin typeface="Consolas" charset="0"/>
                <a:ea typeface="Consolas" charset="0"/>
                <a:cs typeface="Consolas" charset="0"/>
              </a:rPr>
              <a:t>sourceFile</a:t>
            </a: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' is a compiler source file </a:t>
            </a:r>
            <a:r>
              <a:rPr lang="en-US" sz="1800" dirty="0" smtClean="0">
                <a:latin typeface="Consolas" charset="0"/>
                <a:ea typeface="Consolas" charset="0"/>
                <a:cs typeface="Consolas" charset="0"/>
              </a:rPr>
              <a:t>and</a:t>
            </a:r>
            <a:br>
              <a:rPr lang="en-US" sz="18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1800" dirty="0" smtClean="0">
                <a:latin typeface="Consolas" charset="0"/>
                <a:ea typeface="Consolas" charset="0"/>
                <a:cs typeface="Consolas" charset="0"/>
              </a:rPr>
              <a:t>'level</a:t>
            </a: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' is the verbosity level for LOG messages in that file</a:t>
            </a:r>
          </a:p>
          <a:p>
            <a:pPr marL="0" indent="0">
              <a:buNone/>
            </a:pPr>
            <a:endParaRPr lang="en-US" sz="1800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451144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854765"/>
          </a:xfrm>
        </p:spPr>
        <p:txBody>
          <a:bodyPr>
            <a:normAutofit/>
          </a:bodyPr>
          <a:lstStyle/>
          <a:p>
            <a:r>
              <a:rPr lang="en-US" dirty="0" smtClean="0"/>
              <a:t>Example sequence of passes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932" y="854765"/>
            <a:ext cx="10515600" cy="587402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ReferenceMap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refMap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;</a:t>
            </a:r>
            <a:br>
              <a:rPr lang="en-US" sz="24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TypeMap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typeMap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;</a:t>
            </a:r>
            <a:br>
              <a:rPr lang="en-US" sz="2400" dirty="0" smtClean="0">
                <a:latin typeface="Consolas" charset="0"/>
                <a:ea typeface="Consolas" charset="0"/>
                <a:cs typeface="Consolas" charset="0"/>
              </a:rPr>
            </a:br>
            <a:endParaRPr lang="en-US" sz="2400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PassManager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frontend = 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{</a:t>
            </a:r>
            <a:br>
              <a:rPr lang="en-US" sz="24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       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new 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ResolveReferences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(&amp;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refMap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, 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true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),</a:t>
            </a:r>
            <a:br>
              <a:rPr lang="en-US" sz="24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       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new 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ConstantFolding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(&amp;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refMap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, </a:t>
            </a: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nullptr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),</a:t>
            </a:r>
          </a:p>
          <a:p>
            <a:pPr marL="0" indent="0">
              <a:buNone/>
            </a:pP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      new 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ResolveReferences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(&amp;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refMap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),</a:t>
            </a:r>
            <a:br>
              <a:rPr lang="en-US" sz="24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       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new 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TypeChecker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(&amp;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refMap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, 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&amp;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typeMap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),</a:t>
            </a:r>
            <a:endParaRPr lang="en-US" sz="2400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       new 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SimplifyControlFlow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(&amp;</a:t>
            </a: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refMap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, &amp;</a:t>
            </a: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typeMap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),</a:t>
            </a:r>
          </a:p>
          <a:p>
            <a:pPr marL="0" indent="0">
              <a:buNone/>
            </a:pP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       new 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StrengthReduction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(),</a:t>
            </a:r>
            <a:br>
              <a:rPr lang="en-US" sz="24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};</a:t>
            </a:r>
            <a:endParaRPr lang="en-US" sz="2400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sz="24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auto result 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= 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program-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&gt;apply(frontend);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562732" y="1070251"/>
            <a:ext cx="3625544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mtClean="0"/>
              <a:t>Data structures populated by visitors</a:t>
            </a:r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9491321" y="2248253"/>
            <a:ext cx="2531912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Inspector: builds </a:t>
            </a:r>
            <a:r>
              <a:rPr lang="en-US" dirty="0" err="1" smtClean="0"/>
              <a:t>refMap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9491321" y="2633435"/>
            <a:ext cx="2547152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Transform: uses </a:t>
            </a:r>
            <a:r>
              <a:rPr lang="en-US" dirty="0" err="1" smtClean="0"/>
              <a:t>refMap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946932" y="3102279"/>
            <a:ext cx="3076302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Build </a:t>
            </a:r>
            <a:r>
              <a:rPr lang="en-US" dirty="0" err="1" smtClean="0"/>
              <a:t>refMap</a:t>
            </a:r>
            <a:r>
              <a:rPr lang="en-US" dirty="0" smtClean="0"/>
              <a:t> for new program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9034272" y="3455745"/>
            <a:ext cx="2988960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Uses </a:t>
            </a:r>
            <a:r>
              <a:rPr lang="en-US" dirty="0" err="1" smtClean="0"/>
              <a:t>refMap</a:t>
            </a:r>
            <a:r>
              <a:rPr lang="en-US" dirty="0" smtClean="0"/>
              <a:t>, builds </a:t>
            </a:r>
            <a:r>
              <a:rPr lang="en-US" dirty="0" err="1" smtClean="0"/>
              <a:t>typeMap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558747" y="1925016"/>
            <a:ext cx="3856383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Pass manager = sequence </a:t>
            </a:r>
            <a:r>
              <a:rPr lang="en-US" smtClean="0"/>
              <a:t>of visitors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131743" y="5250281"/>
            <a:ext cx="2566773" cy="92333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Run all visitors in front-end on program </a:t>
            </a:r>
            <a:r>
              <a:rPr lang="en-US" smtClean="0"/>
              <a:t>in sequence.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049513" y="3876843"/>
            <a:ext cx="2988960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Uses </a:t>
            </a:r>
            <a:r>
              <a:rPr lang="en-US" dirty="0" err="1" smtClean="0"/>
              <a:t>refMap</a:t>
            </a:r>
            <a:r>
              <a:rPr lang="en-US" dirty="0" smtClean="0"/>
              <a:t> and </a:t>
            </a:r>
            <a:r>
              <a:rPr lang="en-US" dirty="0" err="1" smtClean="0"/>
              <a:t>typeMap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060301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8744424" cy="1325563"/>
          </a:xfrm>
        </p:spPr>
        <p:txBody>
          <a:bodyPr/>
          <a:lstStyle/>
          <a:p>
            <a:r>
              <a:rPr lang="en-US" dirty="0" smtClean="0"/>
              <a:t>Core Transform action (pseudo-code)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4218" y="1830715"/>
            <a:ext cx="11772254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const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IR::Node *Inspector::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apply_visitor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const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IR::Node *n)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{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auto </a:t>
            </a:r>
            <a:r>
              <a:rPr lang="en-US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copy = n-&gt;clone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();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auto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preorder_result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=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preorder(copy);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if (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preorder_result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!= copy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)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    copy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=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preorder_result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-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&gt;clone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(); 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copy-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&gt;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visit_children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(*this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);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auto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final =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postorder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(copy);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if (</a:t>
            </a:r>
            <a:r>
              <a:rPr lang="en-US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*</a:t>
            </a:r>
            <a:r>
              <a:rPr lang="en-US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final != *</a:t>
            </a:r>
            <a:r>
              <a:rPr lang="en-US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n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)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    n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= final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;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return n;  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}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10302498" y="4866467"/>
            <a:ext cx="1247614" cy="72067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n</a:t>
            </a:r>
            <a:endParaRPr lang="en-US" sz="3200" dirty="0"/>
          </a:p>
        </p:txBody>
      </p:sp>
      <p:cxnSp>
        <p:nvCxnSpPr>
          <p:cNvPr id="8" name="Straight Arrow Connector 7"/>
          <p:cNvCxnSpPr>
            <a:stCxn id="16" idx="2"/>
            <a:endCxn id="4" idx="0"/>
          </p:cNvCxnSpPr>
          <p:nvPr/>
        </p:nvCxnSpPr>
        <p:spPr>
          <a:xfrm>
            <a:off x="10926305" y="4330461"/>
            <a:ext cx="0" cy="5360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4" idx="2"/>
            <a:endCxn id="40" idx="0"/>
          </p:cNvCxnSpPr>
          <p:nvPr/>
        </p:nvCxnSpPr>
        <p:spPr>
          <a:xfrm flipH="1">
            <a:off x="9477611" y="5587139"/>
            <a:ext cx="1448694" cy="63763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4" idx="2"/>
            <a:endCxn id="42" idx="0"/>
          </p:cNvCxnSpPr>
          <p:nvPr/>
        </p:nvCxnSpPr>
        <p:spPr>
          <a:xfrm>
            <a:off x="10926305" y="5587139"/>
            <a:ext cx="0" cy="63763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0523117" y="3961129"/>
            <a:ext cx="806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parent</a:t>
            </a:r>
            <a:endParaRPr lang="en-US" dirty="0"/>
          </a:p>
        </p:txBody>
      </p:sp>
      <p:sp>
        <p:nvSpPr>
          <p:cNvPr id="33" name="Rounded Rectangle 32"/>
          <p:cNvSpPr/>
          <p:nvPr/>
        </p:nvSpPr>
        <p:spPr>
          <a:xfrm>
            <a:off x="8140485" y="4866467"/>
            <a:ext cx="1247614" cy="720672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copy</a:t>
            </a:r>
            <a:endParaRPr lang="en-US" sz="3200" dirty="0"/>
          </a:p>
        </p:txBody>
      </p:sp>
      <p:cxnSp>
        <p:nvCxnSpPr>
          <p:cNvPr id="34" name="Straight Arrow Connector 33"/>
          <p:cNvCxnSpPr>
            <a:stCxn id="33" idx="2"/>
            <a:endCxn id="40" idx="0"/>
          </p:cNvCxnSpPr>
          <p:nvPr/>
        </p:nvCxnSpPr>
        <p:spPr>
          <a:xfrm>
            <a:off x="8764292" y="5587139"/>
            <a:ext cx="713319" cy="63763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33" idx="2"/>
            <a:endCxn id="42" idx="0"/>
          </p:cNvCxnSpPr>
          <p:nvPr/>
        </p:nvCxnSpPr>
        <p:spPr>
          <a:xfrm>
            <a:off x="8764292" y="5587139"/>
            <a:ext cx="2162013" cy="63763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ounded Rectangle 39"/>
          <p:cNvSpPr/>
          <p:nvPr/>
        </p:nvSpPr>
        <p:spPr>
          <a:xfrm>
            <a:off x="8958816" y="6224774"/>
            <a:ext cx="1037589" cy="51144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42" name="Rounded Rectangle 41"/>
          <p:cNvSpPr/>
          <p:nvPr/>
        </p:nvSpPr>
        <p:spPr>
          <a:xfrm>
            <a:off x="10407510" y="6224775"/>
            <a:ext cx="1037589" cy="51144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45" name="TextBox 44"/>
          <p:cNvSpPr txBox="1"/>
          <p:nvPr/>
        </p:nvSpPr>
        <p:spPr>
          <a:xfrm>
            <a:off x="7806978" y="6322081"/>
            <a:ext cx="9462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children</a:t>
            </a:r>
            <a:endParaRPr lang="en-US"/>
          </a:p>
        </p:txBody>
      </p:sp>
      <p:sp>
        <p:nvSpPr>
          <p:cNvPr id="52" name="TextBox 51"/>
          <p:cNvSpPr txBox="1"/>
          <p:nvPr/>
        </p:nvSpPr>
        <p:spPr>
          <a:xfrm>
            <a:off x="10136892" y="4470488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original node</a:t>
            </a:r>
            <a:endParaRPr lang="en-US" dirty="0"/>
          </a:p>
        </p:txBody>
      </p:sp>
      <p:sp>
        <p:nvSpPr>
          <p:cNvPr id="48" name="Right Arrow 47"/>
          <p:cNvSpPr/>
          <p:nvPr/>
        </p:nvSpPr>
        <p:spPr>
          <a:xfrm flipH="1">
            <a:off x="9388097" y="5006493"/>
            <a:ext cx="914399" cy="440617"/>
          </a:xfrm>
          <a:prstGeom prst="rightArrow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/>
              <a:t>clone</a:t>
            </a:r>
            <a:endParaRPr lang="en-US"/>
          </a:p>
        </p:txBody>
      </p:sp>
      <p:cxnSp>
        <p:nvCxnSpPr>
          <p:cNvPr id="18" name="Straight Arrow Connector 17"/>
          <p:cNvCxnSpPr/>
          <p:nvPr/>
        </p:nvCxnSpPr>
        <p:spPr>
          <a:xfrm flipH="1">
            <a:off x="11329492" y="2167467"/>
            <a:ext cx="115608" cy="2378789"/>
          </a:xfrm>
          <a:prstGeom prst="straightConnector1">
            <a:avLst/>
          </a:prstGeom>
          <a:ln w="28575">
            <a:solidFill>
              <a:schemeClr val="accent6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8052993" y="3281093"/>
            <a:ext cx="700270" cy="1481407"/>
          </a:xfrm>
          <a:prstGeom prst="straightConnector1">
            <a:avLst/>
          </a:prstGeom>
          <a:ln w="28575">
            <a:solidFill>
              <a:schemeClr val="accent6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491857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original node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8722" y="1825625"/>
            <a:ext cx="11145078" cy="4351338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In each visitor method the Node* handed to the method is a </a:t>
            </a:r>
            <a:r>
              <a:rPr lang="en-US" i="1" dirty="0" smtClean="0"/>
              <a:t>clone </a:t>
            </a:r>
            <a:r>
              <a:rPr lang="en-US" dirty="0" smtClean="0"/>
              <a:t>of the original node</a:t>
            </a:r>
          </a:p>
          <a:p>
            <a:r>
              <a:rPr lang="en-US" dirty="0" smtClean="0"/>
              <a:t>If you store Node* (e.g., in a hash-table) this is a problem</a:t>
            </a:r>
          </a:p>
          <a:p>
            <a:r>
              <a:rPr lang="en-US" dirty="0" smtClean="0"/>
              <a:t>You can use the </a:t>
            </a:r>
            <a:r>
              <a:rPr lang="en-US" dirty="0" err="1" smtClean="0"/>
              <a:t>getOriginal</a:t>
            </a:r>
            <a:r>
              <a:rPr lang="en-US" dirty="0" smtClean="0"/>
              <a:t>() method to access the original node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const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IR::Node*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SubstitutionVisitor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::preorder(IR::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Type_Var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*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tv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) {</a:t>
            </a: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auto type = bindings-&gt;lookup(</a:t>
            </a:r>
            <a:r>
              <a:rPr lang="en-US" dirty="0" err="1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getOriginal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());</a:t>
            </a: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if (type ==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nullptr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)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    return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tv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;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LOG1("Replacing " &lt;&lt;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getOriginal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() &lt;&lt; " with " &lt;&lt; type);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return type;</a:t>
            </a: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}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257800" y="5711826"/>
            <a:ext cx="5893904" cy="92333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/>
              <a:t>tv</a:t>
            </a:r>
            <a:r>
              <a:rPr lang="en-US" dirty="0" smtClean="0"/>
              <a:t> can never be found in the bindings hash table. </a:t>
            </a:r>
          </a:p>
          <a:p>
            <a:r>
              <a:rPr lang="en-US" dirty="0" smtClean="0"/>
              <a:t>We have to index with </a:t>
            </a:r>
            <a:r>
              <a:rPr lang="en-US" dirty="0" err="1" smtClean="0"/>
              <a:t>getOriginal</a:t>
            </a:r>
            <a:r>
              <a:rPr lang="en-US" dirty="0" smtClean="0"/>
              <a:t>(). </a:t>
            </a:r>
            <a:br>
              <a:rPr lang="en-US" dirty="0" smtClean="0"/>
            </a:br>
            <a:r>
              <a:rPr lang="en-US" dirty="0" err="1" smtClean="0"/>
              <a:t>tv</a:t>
            </a:r>
            <a:r>
              <a:rPr lang="en-US" dirty="0" smtClean="0"/>
              <a:t> is actually a temporary clone of the </a:t>
            </a:r>
            <a:r>
              <a:rPr lang="en-US" dirty="0" err="1" smtClean="0"/>
              <a:t>getOriginal</a:t>
            </a:r>
            <a:r>
              <a:rPr lang="en-US" dirty="0" smtClean="0"/>
              <a:t>() node.</a:t>
            </a:r>
            <a:endParaRPr lang="en-US" dirty="0"/>
          </a:p>
        </p:txBody>
      </p:sp>
      <p:cxnSp>
        <p:nvCxnSpPr>
          <p:cNvPr id="5" name="Straight Arrow Connector 4"/>
          <p:cNvCxnSpPr>
            <a:stCxn id="4" idx="0"/>
          </p:cNvCxnSpPr>
          <p:nvPr/>
        </p:nvCxnSpPr>
        <p:spPr>
          <a:xfrm flipH="1" flipV="1">
            <a:off x="6589986" y="4043855"/>
            <a:ext cx="1614766" cy="166797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882796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4232"/>
            <a:ext cx="10515600" cy="1325563"/>
          </a:xfrm>
        </p:spPr>
        <p:txBody>
          <a:bodyPr/>
          <a:lstStyle/>
          <a:p>
            <a:r>
              <a:rPr lang="en-US" dirty="0" smtClean="0"/>
              <a:t>Controlling the visit order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30626"/>
            <a:ext cx="10800522" cy="5198165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All visitors visit the children of a node in the order they appear in the visitor class definition</a:t>
            </a:r>
          </a:p>
          <a:p>
            <a:r>
              <a:rPr lang="en-US" dirty="0" smtClean="0"/>
              <a:t>You can control the visit order by calling </a:t>
            </a:r>
            <a:r>
              <a:rPr lang="en-US" dirty="0" smtClean="0">
                <a:solidFill>
                  <a:srgbClr val="FF0000"/>
                </a:solidFill>
              </a:rPr>
              <a:t>visit</a:t>
            </a:r>
            <a:r>
              <a:rPr lang="en-US" dirty="0" smtClean="0"/>
              <a:t> from preorder. </a:t>
            </a:r>
          </a:p>
          <a:p>
            <a:pPr lvl="1"/>
            <a:r>
              <a:rPr lang="en-US" dirty="0" smtClean="0"/>
              <a:t>call prune() to inhibit default traversal order (or return false in an Inspector)</a:t>
            </a:r>
          </a:p>
          <a:p>
            <a:r>
              <a:rPr lang="en-US" dirty="0" smtClean="0"/>
              <a:t>E.g., in an Inspector: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bool ToP4::preorder(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const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IR::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StructField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* f) {</a:t>
            </a: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visit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(f-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&gt;annotations);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visit(f-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&gt;type);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builder.append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");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builder.append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(f-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&gt;name);</a:t>
            </a: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return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false;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}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326848" y="4013751"/>
            <a:ext cx="2017643" cy="92333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Custom visit order interspersed with side-effects.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524045" y="5648270"/>
            <a:ext cx="6084545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Returning ‘false’ causes the current visitor to stop the traversal.</a:t>
            </a:r>
          </a:p>
          <a:p>
            <a:r>
              <a:rPr lang="en-US" dirty="0" smtClean="0"/>
              <a:t>This is achieved calling prune() in a Transform.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56723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977" y="250031"/>
            <a:ext cx="10515600" cy="1325563"/>
          </a:xfrm>
        </p:spPr>
        <p:txBody>
          <a:bodyPr/>
          <a:lstStyle/>
          <a:p>
            <a:r>
              <a:rPr lang="en-US" dirty="0" smtClean="0"/>
              <a:t>Transforming and controlling the visit order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1365" y="1825625"/>
            <a:ext cx="11598088" cy="4351338"/>
          </a:xfrm>
        </p:spPr>
        <p:txBody>
          <a:bodyPr>
            <a:normAutofit/>
          </a:bodyPr>
          <a:lstStyle/>
          <a:p>
            <a:r>
              <a:rPr lang="en-US" dirty="0" smtClean="0"/>
              <a:t>Use preorder, </a:t>
            </a:r>
            <a:r>
              <a:rPr lang="en-US" dirty="0" err="1" smtClean="0"/>
              <a:t>apply_visitor</a:t>
            </a:r>
            <a:r>
              <a:rPr lang="en-US" dirty="0" smtClean="0"/>
              <a:t>, and prune</a:t>
            </a:r>
          </a:p>
          <a:p>
            <a:r>
              <a:rPr lang="en-US" dirty="0" smtClean="0">
                <a:ea typeface="Consolas" charset="0"/>
                <a:cs typeface="Consolas" charset="0"/>
              </a:rPr>
              <a:t>Call prune() after all visit*() calls only</a:t>
            </a:r>
            <a:endParaRPr lang="en-US" sz="2000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en-US" sz="20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000" dirty="0" err="1" smtClean="0">
                <a:latin typeface="Consolas" charset="0"/>
                <a:ea typeface="Consolas" charset="0"/>
                <a:cs typeface="Consolas" charset="0"/>
              </a:rPr>
              <a:t>const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IR::Node* preorder(IR::If* 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cond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) override 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{</a:t>
            </a:r>
            <a:br>
              <a:rPr lang="en-US" sz="20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        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auto 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pred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 = </a:t>
            </a:r>
            <a:r>
              <a:rPr lang="en-US" sz="2000" dirty="0" err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apply_visitor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cond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-&gt;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pred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)-&gt;to&lt;IR::Expression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&gt;();</a:t>
            </a:r>
            <a:br>
              <a:rPr lang="en-US" sz="20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        ...</a:t>
            </a:r>
          </a:p>
          <a:p>
            <a:pPr marL="0" indent="0">
              <a:buNone/>
            </a:pP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        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prune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();</a:t>
            </a:r>
            <a:br>
              <a:rPr lang="en-US" sz="20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        return 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new IR::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IfStatement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cond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-&gt;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srcInfo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, 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pred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, t, f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);</a:t>
            </a:r>
            <a:br>
              <a:rPr lang="en-US" sz="20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}</a:t>
            </a:r>
            <a:endParaRPr lang="en-US" sz="2000" dirty="0">
              <a:latin typeface="Consolas" charset="0"/>
              <a:ea typeface="Consolas" charset="0"/>
              <a:cs typeface="Consolas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5559" y="0"/>
            <a:ext cx="1856441" cy="217203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766755" y="3503016"/>
            <a:ext cx="2017643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Custom </a:t>
            </a:r>
            <a:r>
              <a:rPr lang="en-US" smtClean="0"/>
              <a:t>visit order.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130458" y="3216553"/>
            <a:ext cx="1660704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Needs </a:t>
            </a:r>
            <a:r>
              <a:rPr lang="en-US" dirty="0" err="1" smtClean="0"/>
              <a:t>upcast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528031" y="4109253"/>
            <a:ext cx="2696127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Inhibit standard </a:t>
            </a:r>
            <a:r>
              <a:rPr lang="en-US" smtClean="0"/>
              <a:t>visit order.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294336" y="4840561"/>
            <a:ext cx="4161857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Returns a different class than it is visiting.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430224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135" y="375039"/>
            <a:ext cx="8360606" cy="1325563"/>
          </a:xfrm>
        </p:spPr>
        <p:txBody>
          <a:bodyPr/>
          <a:lstStyle/>
          <a:p>
            <a:r>
              <a:rPr lang="en-US" dirty="0" smtClean="0"/>
              <a:t>Where </a:t>
            </a:r>
            <a:r>
              <a:rPr lang="en-US" smtClean="0"/>
              <a:t>am I (and how did I get here)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099" y="1824372"/>
            <a:ext cx="10959517" cy="4678904"/>
          </a:xfrm>
        </p:spPr>
        <p:txBody>
          <a:bodyPr>
            <a:normAutofit fontScale="77500" lnSpcReduction="20000"/>
          </a:bodyPr>
          <a:lstStyle/>
          <a:p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getContext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()</a:t>
            </a:r>
            <a:r>
              <a:rPr lang="en-US" dirty="0" smtClean="0"/>
              <a:t> can tell you how you were reached by the visitor</a:t>
            </a:r>
            <a:br>
              <a:rPr lang="en-US" dirty="0" smtClean="0"/>
            </a:br>
            <a:r>
              <a:rPr lang="en-US" dirty="0" smtClean="0"/>
              <a:t>in the IR DAG</a:t>
            </a:r>
          </a:p>
          <a:p>
            <a:r>
              <a:rPr lang="en-US" dirty="0" smtClean="0"/>
              <a:t>It points to your parent node</a:t>
            </a:r>
          </a:p>
          <a:p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findContext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&lt;T&gt;()</a:t>
            </a:r>
            <a:r>
              <a:rPr lang="en-US" dirty="0" smtClean="0"/>
              <a:t> will find a context for a node of type T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void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ValidateParsedProgram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::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postorder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const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IR::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StructField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* f) {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if (</a:t>
            </a:r>
            <a:r>
              <a:rPr lang="en-US" dirty="0" err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getContext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()-&gt;parent-&gt;node-&gt;is&lt;IR::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Type_Header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&gt;())</a:t>
            </a: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  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return;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if (f-&gt;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name.isDontCare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())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    ::error("%1%: Illegal field name", f-&gt;name);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}</a:t>
            </a:r>
          </a:p>
          <a:p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9363286" y="4500998"/>
            <a:ext cx="1108600" cy="720672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smtClean="0"/>
              <a:t>node</a:t>
            </a:r>
            <a:endParaRPr lang="en-US" sz="2400" dirty="0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9987093" y="5221670"/>
            <a:ext cx="898902" cy="68192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ounded Rectangle 29"/>
          <p:cNvSpPr/>
          <p:nvPr/>
        </p:nvSpPr>
        <p:spPr>
          <a:xfrm>
            <a:off x="11014087" y="3347850"/>
            <a:ext cx="969586" cy="696287"/>
          </a:xfrm>
          <a:prstGeom prst="round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context</a:t>
            </a:r>
            <a:endParaRPr lang="en-US" dirty="0"/>
          </a:p>
        </p:txBody>
      </p:sp>
      <p:sp>
        <p:nvSpPr>
          <p:cNvPr id="31" name="Rounded Rectangle 30"/>
          <p:cNvSpPr/>
          <p:nvPr/>
        </p:nvSpPr>
        <p:spPr>
          <a:xfrm>
            <a:off x="11014087" y="2028602"/>
            <a:ext cx="969586" cy="696287"/>
          </a:xfrm>
          <a:prstGeom prst="round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/>
              <a:t>context</a:t>
            </a:r>
            <a:endParaRPr lang="en-US"/>
          </a:p>
        </p:txBody>
      </p:sp>
      <p:cxnSp>
        <p:nvCxnSpPr>
          <p:cNvPr id="32" name="Straight Arrow Connector 31"/>
          <p:cNvCxnSpPr>
            <a:stCxn id="30" idx="0"/>
            <a:endCxn id="31" idx="2"/>
          </p:cNvCxnSpPr>
          <p:nvPr/>
        </p:nvCxnSpPr>
        <p:spPr>
          <a:xfrm flipV="1">
            <a:off x="11498880" y="2724889"/>
            <a:ext cx="0" cy="62296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30" idx="1"/>
            <a:endCxn id="23" idx="3"/>
          </p:cNvCxnSpPr>
          <p:nvPr/>
        </p:nvCxnSpPr>
        <p:spPr>
          <a:xfrm flipH="1">
            <a:off x="10471887" y="3695994"/>
            <a:ext cx="542200" cy="315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31" idx="1"/>
            <a:endCxn id="29" idx="3"/>
          </p:cNvCxnSpPr>
          <p:nvPr/>
        </p:nvCxnSpPr>
        <p:spPr>
          <a:xfrm flipH="1" flipV="1">
            <a:off x="10472041" y="2373589"/>
            <a:ext cx="542046" cy="315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10398901" y="3358400"/>
            <a:ext cx="6881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node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10407518" y="2028602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node</a:t>
            </a:r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10723892" y="2777468"/>
            <a:ext cx="806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parent</a:t>
            </a:r>
            <a:endParaRPr lang="en-US" dirty="0"/>
          </a:p>
        </p:txBody>
      </p:sp>
      <p:sp>
        <p:nvSpPr>
          <p:cNvPr id="23" name="Rounded Rectangle 22"/>
          <p:cNvSpPr/>
          <p:nvPr/>
        </p:nvSpPr>
        <p:spPr>
          <a:xfrm>
            <a:off x="9363287" y="3354164"/>
            <a:ext cx="1108600" cy="68997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smtClean="0"/>
              <a:t>parent</a:t>
            </a:r>
            <a:endParaRPr lang="en-US" sz="2400" dirty="0"/>
          </a:p>
        </p:txBody>
      </p:sp>
      <p:sp>
        <p:nvSpPr>
          <p:cNvPr id="29" name="Rounded Rectangle 28"/>
          <p:cNvSpPr/>
          <p:nvPr/>
        </p:nvSpPr>
        <p:spPr>
          <a:xfrm>
            <a:off x="9363441" y="2028602"/>
            <a:ext cx="1108600" cy="68997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grand</a:t>
            </a:r>
            <a:br>
              <a:rPr lang="en-US" sz="2400" dirty="0" smtClean="0"/>
            </a:br>
            <a:r>
              <a:rPr lang="en-US" sz="2400" dirty="0" smtClean="0"/>
              <a:t>parent</a:t>
            </a:r>
            <a:endParaRPr lang="en-US" sz="2400" dirty="0"/>
          </a:p>
        </p:txBody>
      </p:sp>
      <p:cxnSp>
        <p:nvCxnSpPr>
          <p:cNvPr id="33" name="Straight Arrow Connector 32"/>
          <p:cNvCxnSpPr>
            <a:stCxn id="29" idx="2"/>
            <a:endCxn id="23" idx="0"/>
          </p:cNvCxnSpPr>
          <p:nvPr/>
        </p:nvCxnSpPr>
        <p:spPr>
          <a:xfrm flipH="1">
            <a:off x="9917587" y="2718575"/>
            <a:ext cx="154" cy="63558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29" idx="2"/>
          </p:cNvCxnSpPr>
          <p:nvPr/>
        </p:nvCxnSpPr>
        <p:spPr>
          <a:xfrm flipH="1">
            <a:off x="9231385" y="2718575"/>
            <a:ext cx="686356" cy="51707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45" idx="2"/>
            <a:endCxn id="5" idx="0"/>
          </p:cNvCxnSpPr>
          <p:nvPr/>
        </p:nvCxnSpPr>
        <p:spPr>
          <a:xfrm>
            <a:off x="8197280" y="4037823"/>
            <a:ext cx="1720306" cy="46317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ounded Rectangle 44"/>
          <p:cNvSpPr/>
          <p:nvPr/>
        </p:nvSpPr>
        <p:spPr>
          <a:xfrm>
            <a:off x="7642980" y="3347850"/>
            <a:ext cx="1108600" cy="68997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smtClean="0"/>
              <a:t>parent</a:t>
            </a:r>
            <a:endParaRPr lang="en-US" sz="2400" dirty="0"/>
          </a:p>
        </p:txBody>
      </p:sp>
      <p:sp>
        <p:nvSpPr>
          <p:cNvPr id="47" name="Right Arrow 46"/>
          <p:cNvSpPr/>
          <p:nvPr/>
        </p:nvSpPr>
        <p:spPr>
          <a:xfrm rot="19043385">
            <a:off x="10442169" y="4283698"/>
            <a:ext cx="1071716" cy="373626"/>
          </a:xfrm>
          <a:prstGeom prst="rightArrow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/>
          <p:cNvSpPr txBox="1"/>
          <p:nvPr/>
        </p:nvSpPr>
        <p:spPr>
          <a:xfrm rot="19041757">
            <a:off x="10408375" y="4603075"/>
            <a:ext cx="12114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getContext</a:t>
            </a:r>
            <a:endParaRPr lang="en-US" dirty="0"/>
          </a:p>
        </p:txBody>
      </p:sp>
      <p:cxnSp>
        <p:nvCxnSpPr>
          <p:cNvPr id="51" name="Straight Arrow Connector 50"/>
          <p:cNvCxnSpPr>
            <a:endCxn id="29" idx="0"/>
          </p:cNvCxnSpPr>
          <p:nvPr/>
        </p:nvCxnSpPr>
        <p:spPr>
          <a:xfrm>
            <a:off x="9917586" y="1400450"/>
            <a:ext cx="155" cy="62815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7" name="Straight Arrow Connector 336"/>
          <p:cNvCxnSpPr>
            <a:stCxn id="23" idx="2"/>
            <a:endCxn id="5" idx="0"/>
          </p:cNvCxnSpPr>
          <p:nvPr/>
        </p:nvCxnSpPr>
        <p:spPr>
          <a:xfrm flipH="1">
            <a:off x="9917586" y="4044137"/>
            <a:ext cx="1" cy="45686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0" name="Straight Arrow Connector 339"/>
          <p:cNvCxnSpPr>
            <a:stCxn id="23" idx="2"/>
          </p:cNvCxnSpPr>
          <p:nvPr/>
        </p:nvCxnSpPr>
        <p:spPr>
          <a:xfrm flipH="1">
            <a:off x="8751580" y="4044137"/>
            <a:ext cx="1166007" cy="56930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3" name="Straight Arrow Connector 342"/>
          <p:cNvCxnSpPr>
            <a:stCxn id="31" idx="0"/>
          </p:cNvCxnSpPr>
          <p:nvPr/>
        </p:nvCxnSpPr>
        <p:spPr>
          <a:xfrm flipV="1">
            <a:off x="11498880" y="1400450"/>
            <a:ext cx="0" cy="62815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6" name="TextBox 345"/>
          <p:cNvSpPr txBox="1"/>
          <p:nvPr/>
        </p:nvSpPr>
        <p:spPr>
          <a:xfrm>
            <a:off x="10665428" y="1508111"/>
            <a:ext cx="806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parent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92476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Initializing a visitor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5000" y="1825625"/>
            <a:ext cx="10718800" cy="435133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method </a:t>
            </a:r>
            <a:r>
              <a:rPr lang="en-US" dirty="0" err="1" smtClean="0"/>
              <a:t>init_apply</a:t>
            </a:r>
            <a:r>
              <a:rPr lang="en-US" dirty="0" smtClean="0"/>
              <a:t> is called by apply before starting the traversal</a:t>
            </a:r>
          </a:p>
          <a:p>
            <a:r>
              <a:rPr lang="en-US" dirty="0" smtClean="0"/>
              <a:t>method </a:t>
            </a:r>
            <a:r>
              <a:rPr lang="en-US" dirty="0" err="1" smtClean="0"/>
              <a:t>end_apply</a:t>
            </a:r>
            <a:r>
              <a:rPr lang="en-US" dirty="0" smtClean="0"/>
              <a:t> is called at the end of the traversal</a:t>
            </a:r>
            <a:br>
              <a:rPr lang="en-US" dirty="0" smtClean="0"/>
            </a:br>
            <a:r>
              <a:rPr lang="en-US" dirty="0" smtClean="0"/>
              <a:t>(but beware that argument Node may have changed between these two calls in a Transform)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Visitor::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profile_t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TypeChecker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::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init_apply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const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IR::Node* node) {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LOG2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(”Starting type checking”);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return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Transform::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init_apply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(node);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}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398000" y="9525"/>
            <a:ext cx="2794000" cy="181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6050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2498" y="143933"/>
            <a:ext cx="2227101" cy="204893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Deleting an IR::Node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 smtClean="0"/>
              <a:t>If the node is part of a parent’s IR::Vector, IR::</a:t>
            </a:r>
            <a:r>
              <a:rPr lang="en-US" dirty="0" err="1" smtClean="0"/>
              <a:t>NameMap</a:t>
            </a:r>
            <a:r>
              <a:rPr lang="en-US" dirty="0" smtClean="0"/>
              <a:t> or IR::</a:t>
            </a:r>
            <a:r>
              <a:rPr lang="en-US" dirty="0" err="1" smtClean="0"/>
              <a:t>IndexedVector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you can just return </a:t>
            </a:r>
            <a:r>
              <a:rPr lang="en-US" dirty="0" err="1" smtClean="0"/>
              <a:t>nullptr</a:t>
            </a:r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const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IR::Node*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RemoveUnusedDeclarations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::preorder(IR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::P4Table*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cont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) {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if (!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refMap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-&gt;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isUsed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getOriginal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()))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    ::warning("Table %1% is not used; removing",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cont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    LOG1("Removing " &lt;&lt;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cont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   </a:t>
            </a:r>
            <a:r>
              <a:rPr lang="en-US" dirty="0" err="1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cont</a:t>
            </a:r>
            <a:r>
              <a:rPr lang="en-US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 = </a:t>
            </a:r>
            <a:r>
              <a:rPr lang="en-US" dirty="0" err="1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nullptr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;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}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prune();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return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cont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}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31823947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8022866" y="4278129"/>
            <a:ext cx="4169134" cy="36406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mtClean="0"/>
              <a:t>All P4Control nodes are in </a:t>
            </a:r>
            <a:r>
              <a:rPr lang="en-US" dirty="0" smtClean="0"/>
              <a:t>a Vector&lt;Node&gt;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8309784" y="5188295"/>
            <a:ext cx="3882216" cy="36406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smtClean="0"/>
              <a:t>Newly created node to insert after </a:t>
            </a:r>
            <a:r>
              <a:rPr lang="en-US" dirty="0" err="1" smtClean="0"/>
              <a:t>cont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11668"/>
          </a:xfrm>
        </p:spPr>
        <p:txBody>
          <a:bodyPr/>
          <a:lstStyle/>
          <a:p>
            <a:r>
              <a:rPr lang="en-US" dirty="0" smtClean="0"/>
              <a:t>Inserting an IR::Node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340" y="1759640"/>
            <a:ext cx="11831320" cy="5036979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If the node is stored in an IR::Vector&lt;T&gt; or IR::</a:t>
            </a:r>
            <a:r>
              <a:rPr lang="en-US" dirty="0" err="1" smtClean="0"/>
              <a:t>IndexedVector</a:t>
            </a:r>
            <a:r>
              <a:rPr lang="en-US" dirty="0" smtClean="0"/>
              <a:t>&lt;T&gt;, you can return an </a:t>
            </a:r>
            <a:br>
              <a:rPr lang="en-US" dirty="0" smtClean="0"/>
            </a:br>
            <a:r>
              <a:rPr lang="en-US" dirty="0" smtClean="0"/>
              <a:t>IR::Vector&lt;T&gt; / IR::</a:t>
            </a:r>
            <a:r>
              <a:rPr lang="en-US" dirty="0" err="1" smtClean="0"/>
              <a:t>IndexedVector</a:t>
            </a:r>
            <a:r>
              <a:rPr lang="en-US" dirty="0" smtClean="0"/>
              <a:t>&lt;T&gt; and it will be spliced within the parent</a:t>
            </a:r>
          </a:p>
          <a:p>
            <a:r>
              <a:rPr lang="en-US" dirty="0" smtClean="0"/>
              <a:t>You must know T, unfortunately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const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IR::Node*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SpecializeBlocks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::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postorder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(IR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::P4Control*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cont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)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{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auto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insertions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= blocks-&gt;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findInsertions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getOriginal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());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if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(insertions ==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nullptr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)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   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return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cont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;</a:t>
            </a: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auto result = new IR::Vector&lt;IR::Node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&gt;();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result-&gt;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push_back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cont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for (auto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bs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: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*insertions) {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   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auto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newcont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=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createNewControl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();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    result-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&gt;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push_back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newcont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);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}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return result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;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}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236199" y="507206"/>
            <a:ext cx="976381" cy="96599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7238999" y="4611238"/>
            <a:ext cx="2319867" cy="36406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smtClean="0"/>
              <a:t>Keep original node too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974556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 want to convert the program to something else</a:t>
            </a:r>
            <a:br>
              <a:rPr lang="en-US" dirty="0" smtClean="0"/>
            </a:br>
            <a:r>
              <a:rPr lang="en-US" dirty="0" smtClean="0"/>
              <a:t>(e.g. JSON)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2422" y="1825624"/>
            <a:ext cx="11969578" cy="5032375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Use an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Inspector</a:t>
            </a:r>
          </a:p>
          <a:p>
            <a:r>
              <a:rPr lang="en-US" dirty="0" smtClean="0"/>
              <a:t>Keep a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std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::map&lt;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const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IR::Node*,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Util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::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IJson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*&gt; map</a:t>
            </a:r>
            <a:r>
              <a:rPr lang="en-US" dirty="0" smtClean="0"/>
              <a:t>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void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postorder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const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IR::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Operation_Binary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* expression) override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{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auto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e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= new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Util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::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JsonObject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();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e-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&gt;emplace("op", expression-&gt;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getStringOp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()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);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auto l =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get(map, expression-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&gt;left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);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e-&gt;emplace("left",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l);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auto r =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get(map, expression-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&gt;right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);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e-&gt;emplace("right",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r); 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map.emplace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(expression, e); // actual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result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}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6659" y="4446270"/>
            <a:ext cx="1494282" cy="211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7935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 I get started writing compiler code?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11176591" cy="4351338"/>
          </a:xfrm>
        </p:spPr>
        <p:txBody>
          <a:bodyPr/>
          <a:lstStyle/>
          <a:p>
            <a:r>
              <a:rPr lang="en-US" dirty="0" smtClean="0"/>
              <a:t>Read the </a:t>
            </a:r>
            <a:r>
              <a:rPr lang="en-US" dirty="0" smtClean="0"/>
              <a:t>P4_16 spec</a:t>
            </a:r>
            <a:endParaRPr lang="en-US" dirty="0" smtClean="0"/>
          </a:p>
          <a:p>
            <a:r>
              <a:rPr lang="en-US" dirty="0" smtClean="0"/>
              <a:t>Browse the *.</a:t>
            </a:r>
            <a:r>
              <a:rPr lang="en-US" dirty="0" err="1" smtClean="0"/>
              <a:t>def</a:t>
            </a:r>
            <a:r>
              <a:rPr lang="en-US" dirty="0" smtClean="0"/>
              <a:t> IR definition files and understand what they represent</a:t>
            </a:r>
          </a:p>
          <a:p>
            <a:r>
              <a:rPr lang="en-US" dirty="0" smtClean="0"/>
              <a:t>Understand the visitor interfaces (Inspector, Transform)</a:t>
            </a:r>
          </a:p>
          <a:p>
            <a:r>
              <a:rPr lang="en-US" dirty="0" smtClean="0"/>
              <a:t>Read this document to know what tools are available</a:t>
            </a:r>
          </a:p>
          <a:p>
            <a:pPr lvl="1"/>
            <a:r>
              <a:rPr lang="en-US" dirty="0" smtClean="0"/>
              <a:t>especially the section “IR and Visitors”</a:t>
            </a:r>
          </a:p>
          <a:p>
            <a:r>
              <a:rPr lang="en-US" dirty="0" smtClean="0"/>
              <a:t>Browse the code top-down (starting from main)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1644" y="4537591"/>
            <a:ext cx="3175000" cy="212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91993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 reporting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11118273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Use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::error()</a:t>
            </a:r>
            <a:r>
              <a:rPr lang="en-US" dirty="0" smtClean="0"/>
              <a:t> and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::warning()</a:t>
            </a:r>
            <a:r>
              <a:rPr lang="en-US" dirty="0" smtClean="0"/>
              <a:t> for user-induced errors</a:t>
            </a:r>
          </a:p>
          <a:p>
            <a:r>
              <a:rPr lang="en-US" dirty="0" smtClean="0"/>
              <a:t>These use boost::format format-strings, e.g.,</a:t>
            </a:r>
          </a:p>
          <a:p>
            <a:pPr marL="0" indent="0">
              <a:buNone/>
            </a:pPr>
            <a:r>
              <a:rPr lang="en-US" sz="2200" dirty="0" smtClean="0">
                <a:latin typeface="Consolas" charset="0"/>
                <a:ea typeface="Consolas" charset="0"/>
                <a:cs typeface="Consolas" charset="0"/>
              </a:rPr>
              <a:t>::</a:t>
            </a:r>
            <a:r>
              <a:rPr lang="en-US" sz="2200" dirty="0">
                <a:latin typeface="Consolas" charset="0"/>
                <a:ea typeface="Consolas" charset="0"/>
                <a:cs typeface="Consolas" charset="0"/>
              </a:rPr>
              <a:t>error("Array indexing %1% applied to non-array type %2</a:t>
            </a:r>
            <a:r>
              <a:rPr lang="en-US" sz="2200" dirty="0" smtClean="0">
                <a:latin typeface="Consolas" charset="0"/>
                <a:ea typeface="Consolas" charset="0"/>
                <a:cs typeface="Consolas" charset="0"/>
              </a:rPr>
              <a:t>%",</a:t>
            </a:r>
          </a:p>
          <a:p>
            <a:pPr marL="0" indent="0">
              <a:buNone/>
            </a:pPr>
            <a:r>
              <a:rPr lang="en-US" sz="2200" dirty="0" smtClean="0">
                <a:latin typeface="Consolas" charset="0"/>
                <a:ea typeface="Consolas" charset="0"/>
                <a:cs typeface="Consolas" charset="0"/>
              </a:rPr>
              <a:t>         </a:t>
            </a:r>
            <a:r>
              <a:rPr lang="en-US" sz="2200" dirty="0">
                <a:latin typeface="Consolas" charset="0"/>
                <a:ea typeface="Consolas" charset="0"/>
                <a:cs typeface="Consolas" charset="0"/>
              </a:rPr>
              <a:t>expression, </a:t>
            </a:r>
            <a:r>
              <a:rPr lang="en-US" sz="2200" dirty="0" smtClean="0">
                <a:latin typeface="Consolas" charset="0"/>
                <a:ea typeface="Consolas" charset="0"/>
                <a:cs typeface="Consolas" charset="0"/>
              </a:rPr>
              <a:t>type-</a:t>
            </a:r>
            <a:r>
              <a:rPr lang="en-US" sz="2200" dirty="0">
                <a:latin typeface="Consolas" charset="0"/>
                <a:ea typeface="Consolas" charset="0"/>
                <a:cs typeface="Consolas" charset="0"/>
              </a:rPr>
              <a:t>&gt;</a:t>
            </a:r>
            <a:r>
              <a:rPr lang="en-US" sz="2200" dirty="0" err="1">
                <a:latin typeface="Consolas" charset="0"/>
                <a:ea typeface="Consolas" charset="0"/>
                <a:cs typeface="Consolas" charset="0"/>
              </a:rPr>
              <a:t>toString</a:t>
            </a:r>
            <a:r>
              <a:rPr lang="en-US" sz="2200" dirty="0">
                <a:latin typeface="Consolas" charset="0"/>
                <a:ea typeface="Consolas" charset="0"/>
                <a:cs typeface="Consolas" charset="0"/>
              </a:rPr>
              <a:t>()); </a:t>
            </a:r>
            <a:endParaRPr lang="en-US" sz="2200" dirty="0" smtClean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dirty="0" smtClean="0"/>
              <a:t>These are smart about handling IR classes and source-level information, e.g.:</a:t>
            </a:r>
          </a:p>
          <a:p>
            <a:pPr marL="0" indent="0">
              <a:buNone/>
            </a:pPr>
            <a:r>
              <a:rPr lang="en-US" sz="2200" dirty="0" smtClean="0">
                <a:latin typeface="Consolas" charset="0"/>
                <a:ea typeface="Consolas" charset="0"/>
                <a:cs typeface="Consolas" charset="0"/>
              </a:rPr>
              <a:t>file.p4(17</a:t>
            </a:r>
            <a:r>
              <a:rPr lang="en-US" sz="2200" dirty="0">
                <a:latin typeface="Consolas" charset="0"/>
                <a:ea typeface="Consolas" charset="0"/>
                <a:cs typeface="Consolas" charset="0"/>
              </a:rPr>
              <a:t>): error: Array indexing [] applied to non-array type </a:t>
            </a:r>
            <a:r>
              <a:rPr lang="en-US" sz="2200" dirty="0" err="1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200" dirty="0">
                <a:latin typeface="Consolas" charset="0"/>
                <a:ea typeface="Consolas" charset="0"/>
                <a:cs typeface="Consolas" charset="0"/>
              </a:rPr>
              <a:t>&lt;2</a:t>
            </a:r>
            <a:r>
              <a:rPr lang="en-US" sz="2200" dirty="0" smtClean="0">
                <a:latin typeface="Consolas" charset="0"/>
                <a:ea typeface="Consolas" charset="0"/>
                <a:cs typeface="Consolas" charset="0"/>
              </a:rPr>
              <a:t>&gt;</a:t>
            </a:r>
          </a:p>
          <a:p>
            <a:pPr marL="0" indent="0">
              <a:buNone/>
            </a:pPr>
            <a:r>
              <a:rPr lang="en-US" sz="2200" dirty="0" smtClean="0">
                <a:latin typeface="Consolas" charset="0"/>
                <a:ea typeface="Consolas" charset="0"/>
                <a:cs typeface="Consolas" charset="0"/>
              </a:rPr>
              <a:t>        </a:t>
            </a:r>
            <a:r>
              <a:rPr lang="en-US" sz="2200" dirty="0">
                <a:latin typeface="Consolas" charset="0"/>
                <a:ea typeface="Consolas" charset="0"/>
                <a:cs typeface="Consolas" charset="0"/>
              </a:rPr>
              <a:t>c = a[2</a:t>
            </a:r>
            <a:r>
              <a:rPr lang="en-US" sz="2200" dirty="0" smtClean="0">
                <a:latin typeface="Consolas" charset="0"/>
                <a:ea typeface="Consolas" charset="0"/>
                <a:cs typeface="Consolas" charset="0"/>
              </a:rPr>
              <a:t>];</a:t>
            </a:r>
          </a:p>
          <a:p>
            <a:pPr marL="0" indent="0">
              <a:buNone/>
            </a:pPr>
            <a:r>
              <a:rPr lang="en-US" sz="2200" dirty="0" smtClean="0">
                <a:latin typeface="Consolas" charset="0"/>
                <a:ea typeface="Consolas" charset="0"/>
                <a:cs typeface="Consolas" charset="0"/>
              </a:rPr>
              <a:t>            ^^^^</a:t>
            </a:r>
          </a:p>
          <a:p>
            <a:r>
              <a:rPr lang="en-US" dirty="0" smtClean="0"/>
              <a:t>They call the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toString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()</a:t>
            </a:r>
            <a:r>
              <a:rPr lang="en-US" dirty="0" smtClean="0"/>
              <a:t> method on IR classes involved</a:t>
            </a:r>
          </a:p>
          <a:p>
            <a:r>
              <a:rPr lang="en-US" dirty="0" smtClean="0"/>
              <a:t>One should not expose compiler data structures in error messages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8400" y="283210"/>
            <a:ext cx="1697990" cy="169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91723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Debugging hints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1160318" cy="4351338"/>
          </a:xfrm>
        </p:spPr>
        <p:txBody>
          <a:bodyPr>
            <a:normAutofit/>
          </a:bodyPr>
          <a:lstStyle/>
          <a:p>
            <a:r>
              <a:rPr lang="en-US" dirty="0" smtClean="0"/>
              <a:t>To debug the build use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make V=1</a:t>
            </a:r>
          </a:p>
          <a:p>
            <a:r>
              <a:rPr lang="en-US" dirty="0" smtClean="0">
                <a:ea typeface="Consolas" charset="0"/>
                <a:cs typeface="Consolas" charset="0"/>
              </a:rPr>
              <a:t>To debug P4 parsing set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YYDEBUG=1</a:t>
            </a:r>
            <a:r>
              <a:rPr lang="en-US" dirty="0" smtClean="0">
                <a:ea typeface="Consolas" charset="0"/>
                <a:cs typeface="Consolas" charset="0"/>
              </a:rPr>
              <a:t> before running the compiler</a:t>
            </a:r>
          </a:p>
          <a:p>
            <a:r>
              <a:rPr lang="en-US" dirty="0" smtClean="0">
                <a:ea typeface="Consolas" charset="0"/>
                <a:cs typeface="Consolas" charset="0"/>
              </a:rPr>
              <a:t>To get a stack trace on a compiler crash:</a:t>
            </a:r>
          </a:p>
          <a:p>
            <a:pPr lvl="1"/>
            <a:r>
              <a:rPr lang="en-US" dirty="0" smtClean="0">
                <a:ea typeface="Consolas" charset="0"/>
                <a:cs typeface="Consolas" charset="0"/>
              </a:rPr>
              <a:t>(in your back-end you must </a:t>
            </a:r>
            <a:r>
              <a:rPr lang="en-US" dirty="0" err="1" smtClean="0">
                <a:ea typeface="Consolas" charset="0"/>
                <a:cs typeface="Consolas" charset="0"/>
              </a:rPr>
              <a:t>setup_signals</a:t>
            </a:r>
            <a:r>
              <a:rPr lang="en-US" dirty="0" smtClean="0">
                <a:ea typeface="Consolas" charset="0"/>
                <a:cs typeface="Consolas" charset="0"/>
              </a:rPr>
              <a:t>() in main (in lib/</a:t>
            </a:r>
            <a:r>
              <a:rPr lang="en-US" dirty="0" err="1" smtClean="0">
                <a:ea typeface="Consolas" charset="0"/>
                <a:cs typeface="Consolas" charset="0"/>
              </a:rPr>
              <a:t>crash.h</a:t>
            </a:r>
            <a:r>
              <a:rPr lang="en-US" dirty="0" smtClean="0">
                <a:ea typeface="Consolas" charset="0"/>
                <a:cs typeface="Consolas" charset="0"/>
              </a:rPr>
              <a:t>))</a:t>
            </a:r>
          </a:p>
          <a:p>
            <a:pPr lvl="1"/>
            <a:r>
              <a:rPr lang="en-US" dirty="0" smtClean="0">
                <a:ea typeface="Consolas" charset="0"/>
                <a:cs typeface="Consolas" charset="0"/>
              </a:rPr>
              <a:t>run with –Tcrash:1</a:t>
            </a:r>
          </a:p>
          <a:p>
            <a:r>
              <a:rPr lang="en-US" dirty="0" err="1" smtClean="0">
                <a:ea typeface="Consolas" charset="0"/>
                <a:cs typeface="Consolas" charset="0"/>
              </a:rPr>
              <a:t>Valgrind</a:t>
            </a:r>
            <a:r>
              <a:rPr lang="en-US" dirty="0" smtClean="0">
                <a:ea typeface="Consolas" charset="0"/>
                <a:cs typeface="Consolas" charset="0"/>
              </a:rPr>
              <a:t> is not compatible with the garbage collector library</a:t>
            </a:r>
          </a:p>
          <a:p>
            <a:pPr lvl="1"/>
            <a:r>
              <a:rPr lang="en-US" dirty="0" smtClean="0">
                <a:ea typeface="Consolas" charset="0"/>
                <a:cs typeface="Consolas" charset="0"/>
              </a:rPr>
              <a:t>If you want to run the compiler with </a:t>
            </a:r>
            <a:r>
              <a:rPr lang="en-US" dirty="0" err="1" smtClean="0">
                <a:ea typeface="Consolas" charset="0"/>
                <a:cs typeface="Consolas" charset="0"/>
              </a:rPr>
              <a:t>valgrind</a:t>
            </a:r>
            <a:r>
              <a:rPr lang="en-US" dirty="0" smtClean="0">
                <a:ea typeface="Consolas" charset="0"/>
                <a:cs typeface="Consolas" charset="0"/>
              </a:rPr>
              <a:t> </a:t>
            </a:r>
            <a:br>
              <a:rPr lang="en-US" dirty="0" smtClean="0">
                <a:ea typeface="Consolas" charset="0"/>
                <a:cs typeface="Consolas" charset="0"/>
              </a:rPr>
            </a:br>
            <a:r>
              <a:rPr lang="en-US" dirty="0" smtClean="0">
                <a:ea typeface="Consolas" charset="0"/>
                <a:cs typeface="Consolas" charset="0"/>
              </a:rPr>
              <a:t>comment-out the </a:t>
            </a:r>
            <a:r>
              <a:rPr lang="en-US" dirty="0" err="1" smtClean="0">
                <a:ea typeface="Consolas" charset="0"/>
                <a:cs typeface="Consolas" charset="0"/>
              </a:rPr>
              <a:t>gc</a:t>
            </a:r>
            <a:r>
              <a:rPr lang="en-US" dirty="0" smtClean="0">
                <a:ea typeface="Consolas" charset="0"/>
                <a:cs typeface="Consolas" charset="0"/>
              </a:rPr>
              <a:t> library from the </a:t>
            </a:r>
            <a:r>
              <a:rPr lang="en-US" dirty="0" err="1" smtClean="0">
                <a:ea typeface="Consolas" charset="0"/>
                <a:cs typeface="Consolas" charset="0"/>
              </a:rPr>
              <a:t>toplevel</a:t>
            </a:r>
            <a:r>
              <a:rPr lang="en-US" dirty="0" smtClean="0">
                <a:ea typeface="Consolas" charset="0"/>
                <a:cs typeface="Consolas" charset="0"/>
              </a:rPr>
              <a:t> </a:t>
            </a:r>
            <a:r>
              <a:rPr lang="en-US" dirty="0" err="1" smtClean="0">
                <a:ea typeface="Consolas" charset="0"/>
                <a:cs typeface="Consolas" charset="0"/>
              </a:rPr>
              <a:t>configure.ac</a:t>
            </a:r>
            <a:r>
              <a:rPr lang="en-US" dirty="0" smtClean="0">
                <a:ea typeface="Consolas" charset="0"/>
                <a:cs typeface="Consolas" charset="0"/>
              </a:rPr>
              <a:t> file:</a:t>
            </a:r>
            <a:r>
              <a:rPr lang="en-US" dirty="0">
                <a:ea typeface="Consolas" charset="0"/>
                <a:cs typeface="Consolas" charset="0"/>
              </a:rPr>
              <a:t/>
            </a:r>
            <a:br>
              <a:rPr lang="en-US" dirty="0">
                <a:ea typeface="Consolas" charset="0"/>
                <a:cs typeface="Consolas" charset="0"/>
              </a:rPr>
            </a:br>
            <a:r>
              <a:rPr lang="en-US" dirty="0" err="1" smtClean="0">
                <a:solidFill>
                  <a:srgbClr val="FF0000"/>
                </a:solidFill>
                <a:ea typeface="Consolas" charset="0"/>
                <a:cs typeface="Consolas" charset="0"/>
              </a:rPr>
              <a:t>dnl</a:t>
            </a:r>
            <a:r>
              <a:rPr lang="en-US" dirty="0" smtClean="0">
                <a:solidFill>
                  <a:srgbClr val="FF0000"/>
                </a:solidFill>
                <a:ea typeface="Consolas" charset="0"/>
                <a:cs typeface="Consolas" charset="0"/>
              </a:rPr>
              <a:t> </a:t>
            </a:r>
            <a:r>
              <a:rPr lang="en-US" dirty="0" smtClean="0">
                <a:ea typeface="Consolas" charset="0"/>
                <a:cs typeface="Consolas" charset="0"/>
              </a:rPr>
              <a:t>AC_CHECK_LIB</a:t>
            </a:r>
            <a:r>
              <a:rPr lang="en-US" dirty="0">
                <a:ea typeface="Consolas" charset="0"/>
                <a:cs typeface="Consolas" charset="0"/>
              </a:rPr>
              <a:t>([</a:t>
            </a:r>
            <a:r>
              <a:rPr lang="en-US" dirty="0" err="1">
                <a:ea typeface="Consolas" charset="0"/>
                <a:cs typeface="Consolas" charset="0"/>
              </a:rPr>
              <a:t>gc</a:t>
            </a:r>
            <a:r>
              <a:rPr lang="en-US" dirty="0">
                <a:ea typeface="Consolas" charset="0"/>
                <a:cs typeface="Consolas" charset="0"/>
              </a:rPr>
              <a:t>], [</a:t>
            </a:r>
            <a:r>
              <a:rPr lang="en-US" dirty="0" err="1">
                <a:ea typeface="Consolas" charset="0"/>
                <a:cs typeface="Consolas" charset="0"/>
              </a:rPr>
              <a:t>GC_malloc</a:t>
            </a:r>
            <a:r>
              <a:rPr lang="en-US" dirty="0">
                <a:ea typeface="Consolas" charset="0"/>
                <a:cs typeface="Consolas" charset="0"/>
              </a:rPr>
              <a:t>], [], [AC_MSG_ERROR([Missing GC library</a:t>
            </a:r>
            <a:r>
              <a:rPr lang="en-US" dirty="0" smtClean="0">
                <a:ea typeface="Consolas" charset="0"/>
                <a:cs typeface="Consolas" charset="0"/>
              </a:rPr>
              <a:t>])])</a:t>
            </a:r>
          </a:p>
          <a:p>
            <a:pPr lvl="1"/>
            <a:r>
              <a:rPr lang="en-US" dirty="0" smtClean="0">
                <a:ea typeface="Consolas" charset="0"/>
                <a:cs typeface="Consolas" charset="0"/>
              </a:rPr>
              <a:t>Of course, you will have lots of leaks</a:t>
            </a:r>
            <a:endParaRPr lang="en-US" dirty="0">
              <a:ea typeface="Consolas" charset="0"/>
              <a:cs typeface="Consolas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8018" y="104140"/>
            <a:ext cx="2730500" cy="2043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05962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Compiler bugs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3267" y="2226365"/>
            <a:ext cx="11540065" cy="4372142"/>
          </a:xfrm>
        </p:spPr>
        <p:txBody>
          <a:bodyPr>
            <a:normAutofit/>
          </a:bodyPr>
          <a:lstStyle/>
          <a:p>
            <a:r>
              <a:rPr lang="en-US" dirty="0" smtClean="0"/>
              <a:t>Use the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BUG()</a:t>
            </a:r>
            <a:r>
              <a:rPr lang="en-US" dirty="0" smtClean="0"/>
              <a:t> macro to signal compiler bugs. This macro always throws.</a:t>
            </a:r>
          </a:p>
          <a:p>
            <a:pPr lvl="1"/>
            <a:r>
              <a:rPr lang="en-US" dirty="0" smtClean="0"/>
              <a:t>Same arguments as for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::error</a:t>
            </a:r>
            <a:endParaRPr lang="en-US" dirty="0" smtClean="0"/>
          </a:p>
          <a:p>
            <a:pPr lvl="1"/>
            <a:r>
              <a:rPr lang="en-US" dirty="0"/>
              <a:t>One </a:t>
            </a:r>
            <a:r>
              <a:rPr lang="en-US" b="1" i="1" dirty="0"/>
              <a:t>can</a:t>
            </a:r>
            <a:r>
              <a:rPr lang="en-US" dirty="0"/>
              <a:t> expose internal data structures </a:t>
            </a:r>
            <a:r>
              <a:rPr lang="en-US" dirty="0" smtClean="0"/>
              <a:t>when calling BUG</a:t>
            </a:r>
          </a:p>
          <a:p>
            <a:r>
              <a:rPr lang="en-US" dirty="0" smtClean="0"/>
              <a:t>Don’t use assert</a:t>
            </a:r>
          </a:p>
          <a:p>
            <a:r>
              <a:rPr lang="en-US" dirty="0" smtClean="0"/>
              <a:t>Use CHECK_NULL() to check for null pointers</a:t>
            </a:r>
          </a:p>
          <a:p>
            <a:r>
              <a:rPr lang="en-US" dirty="0" smtClean="0"/>
              <a:t>Use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BUG_CHECK()</a:t>
            </a:r>
            <a:r>
              <a:rPr lang="en-US" dirty="0" smtClean="0"/>
              <a:t> = assert +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BUG</a:t>
            </a:r>
            <a:r>
              <a:rPr lang="en-US" dirty="0" smtClean="0"/>
              <a:t> in one macro</a:t>
            </a:r>
          </a:p>
          <a:p>
            <a:pPr lvl="1"/>
            <a:r>
              <a:rPr lang="en-US" dirty="0" smtClean="0"/>
              <a:t> </a:t>
            </a:r>
            <a:r>
              <a:rPr lang="en-US" dirty="0"/>
              <a:t>BUG_CHECK(!type-&gt;is&lt;IR::</a:t>
            </a:r>
            <a:r>
              <a:rPr lang="en-US" dirty="0" err="1"/>
              <a:t>Type_Unknown</a:t>
            </a:r>
            <a:r>
              <a:rPr lang="en-US" dirty="0"/>
              <a:t>&gt;(), "%1%: Unknown </a:t>
            </a:r>
            <a:r>
              <a:rPr lang="en-US" dirty="0" smtClean="0"/>
              <a:t>type", f);</a:t>
            </a:r>
          </a:p>
          <a:p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Visitor::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print_context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()</a:t>
            </a:r>
            <a:r>
              <a:rPr lang="en-US" dirty="0" smtClean="0"/>
              <a:t> -&gt; shows the position in the IR tree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6650" y="573617"/>
            <a:ext cx="2705100" cy="105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6574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Determinism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847" y="1825625"/>
            <a:ext cx="11335407" cy="4351338"/>
          </a:xfrm>
        </p:spPr>
        <p:txBody>
          <a:bodyPr/>
          <a:lstStyle/>
          <a:p>
            <a:r>
              <a:rPr lang="en-US" dirty="0" smtClean="0"/>
              <a:t>Keep the compiler deterministic</a:t>
            </a:r>
          </a:p>
          <a:p>
            <a:pPr lvl="1"/>
            <a:r>
              <a:rPr lang="en-US" dirty="0" smtClean="0"/>
              <a:t>Front-end and mid-ends are all deterministic</a:t>
            </a:r>
          </a:p>
          <a:p>
            <a:r>
              <a:rPr lang="en-US" dirty="0" smtClean="0"/>
              <a:t>Each </a:t>
            </a:r>
            <a:r>
              <a:rPr lang="en-US" dirty="0"/>
              <a:t>node has a unique ID</a:t>
            </a:r>
          </a:p>
          <a:p>
            <a:r>
              <a:rPr lang="en-US" dirty="0"/>
              <a:t>(However, </a:t>
            </a:r>
            <a:r>
              <a:rPr lang="en-US" dirty="0">
                <a:solidFill>
                  <a:srgbClr val="FF0000"/>
                </a:solidFill>
              </a:rPr>
              <a:t>clone</a:t>
            </a:r>
            <a:r>
              <a:rPr lang="en-US" dirty="0"/>
              <a:t>() preserves the </a:t>
            </a:r>
            <a:r>
              <a:rPr lang="en-US" dirty="0" err="1"/>
              <a:t>uniqueID</a:t>
            </a:r>
            <a:r>
              <a:rPr lang="en-US" dirty="0"/>
              <a:t>!)</a:t>
            </a:r>
          </a:p>
          <a:p>
            <a:r>
              <a:rPr lang="en-US" dirty="0"/>
              <a:t>If code is deterministic unique IDs should be reproducible in different runs</a:t>
            </a:r>
          </a:p>
          <a:p>
            <a:r>
              <a:rPr lang="en-US" dirty="0"/>
              <a:t>IDs can be used for setting up </a:t>
            </a:r>
            <a:r>
              <a:rPr lang="en-US" dirty="0" smtClean="0"/>
              <a:t>breakpoints</a:t>
            </a:r>
          </a:p>
          <a:p>
            <a:pPr lvl="1"/>
            <a:r>
              <a:rPr lang="en-US" dirty="0" smtClean="0"/>
              <a:t>e.g., in Node::</a:t>
            </a:r>
            <a:r>
              <a:rPr lang="en-US" dirty="0" err="1" smtClean="0"/>
              <a:t>trace_creation</a:t>
            </a:r>
            <a:endParaRPr lang="en-US" dirty="0"/>
          </a:p>
          <a:p>
            <a:r>
              <a:rPr lang="en-US" dirty="0" smtClean="0"/>
              <a:t>Use </a:t>
            </a:r>
            <a:r>
              <a:rPr lang="en-US" dirty="0" err="1" smtClean="0"/>
              <a:t>ordered_map</a:t>
            </a:r>
            <a:r>
              <a:rPr lang="en-US" dirty="0" smtClean="0"/>
              <a:t> (instead of </a:t>
            </a:r>
            <a:r>
              <a:rPr lang="en-US" dirty="0" err="1" smtClean="0"/>
              <a:t>std</a:t>
            </a:r>
            <a:r>
              <a:rPr lang="en-US" dirty="0" smtClean="0"/>
              <a:t>::map) and </a:t>
            </a:r>
            <a:br>
              <a:rPr lang="en-US" dirty="0" smtClean="0"/>
            </a:br>
            <a:r>
              <a:rPr lang="en-US" dirty="0" err="1" smtClean="0"/>
              <a:t>ordered_set</a:t>
            </a:r>
            <a:r>
              <a:rPr lang="en-US" dirty="0" smtClean="0"/>
              <a:t> (instead of </a:t>
            </a:r>
            <a:r>
              <a:rPr lang="en-US" dirty="0" err="1" smtClean="0"/>
              <a:t>std</a:t>
            </a:r>
            <a:r>
              <a:rPr lang="en-US" dirty="0" smtClean="0"/>
              <a:t>::set) if you plan to iterate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2540" y="365125"/>
            <a:ext cx="3048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13599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Dumping IR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6252" y="1855122"/>
            <a:ext cx="5080819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::dump(</a:t>
            </a:r>
            <a:r>
              <a:rPr lang="en-US" dirty="0" err="1" smtClean="0"/>
              <a:t>const</a:t>
            </a:r>
            <a:r>
              <a:rPr lang="en-US" dirty="0" smtClean="0"/>
              <a:t> IR::Node*)</a:t>
            </a:r>
            <a:br>
              <a:rPr lang="en-US" dirty="0" smtClean="0"/>
            </a:br>
            <a:r>
              <a:rPr lang="en-US" dirty="0" smtClean="0"/>
              <a:t>dumps the internal IR representation of a node as human-readable text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827639" y="462116"/>
            <a:ext cx="920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Node id</a:t>
            </a:r>
            <a:endParaRPr lang="en-US"/>
          </a:p>
        </p:txBody>
      </p:sp>
      <p:cxnSp>
        <p:nvCxnSpPr>
          <p:cNvPr id="7" name="Straight Arrow Connector 6"/>
          <p:cNvCxnSpPr>
            <a:stCxn id="5" idx="2"/>
          </p:cNvCxnSpPr>
          <p:nvPr/>
        </p:nvCxnSpPr>
        <p:spPr>
          <a:xfrm>
            <a:off x="5287862" y="831448"/>
            <a:ext cx="1021444" cy="3064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stCxn id="5" idx="2"/>
          </p:cNvCxnSpPr>
          <p:nvPr/>
        </p:nvCxnSpPr>
        <p:spPr>
          <a:xfrm>
            <a:off x="5287862" y="831448"/>
            <a:ext cx="1179871" cy="859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479458" y="462116"/>
            <a:ext cx="1798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Node type (class)</a:t>
            </a:r>
            <a:endParaRPr lang="en-US" dirty="0"/>
          </a:p>
        </p:txBody>
      </p:sp>
      <p:cxnSp>
        <p:nvCxnSpPr>
          <p:cNvPr id="12" name="Straight Arrow Connector 11"/>
          <p:cNvCxnSpPr>
            <a:stCxn id="11" idx="2"/>
          </p:cNvCxnSpPr>
          <p:nvPr/>
        </p:nvCxnSpPr>
        <p:spPr>
          <a:xfrm flipH="1">
            <a:off x="7148223" y="831448"/>
            <a:ext cx="230680" cy="2101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11" idx="2"/>
          </p:cNvCxnSpPr>
          <p:nvPr/>
        </p:nvCxnSpPr>
        <p:spPr>
          <a:xfrm>
            <a:off x="7378903" y="831448"/>
            <a:ext cx="333862" cy="7031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518528" y="3008671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Fields</a:t>
            </a:r>
            <a:endParaRPr lang="en-US" dirty="0"/>
          </a:p>
        </p:txBody>
      </p:sp>
      <p:cxnSp>
        <p:nvCxnSpPr>
          <p:cNvPr id="19" name="Straight Arrow Connector 18"/>
          <p:cNvCxnSpPr>
            <a:stCxn id="18" idx="3"/>
          </p:cNvCxnSpPr>
          <p:nvPr/>
        </p:nvCxnSpPr>
        <p:spPr>
          <a:xfrm flipV="1">
            <a:off x="5241803" y="1399430"/>
            <a:ext cx="1225930" cy="17939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8" idx="3"/>
          </p:cNvCxnSpPr>
          <p:nvPr/>
        </p:nvCxnSpPr>
        <p:spPr>
          <a:xfrm flipV="1">
            <a:off x="5241803" y="2122998"/>
            <a:ext cx="1588367" cy="10703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4323775" y="4788309"/>
            <a:ext cx="13808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Children are </a:t>
            </a:r>
          </a:p>
          <a:p>
            <a:r>
              <a:rPr lang="en-US" dirty="0" smtClean="0"/>
              <a:t>indented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216404" y="958696"/>
            <a:ext cx="5975596" cy="52937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[107] </a:t>
            </a:r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P4Program</a:t>
            </a:r>
            <a:endParaRPr lang="en-US" sz="160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 declarations: [14] </a:t>
            </a:r>
            <a:r>
              <a:rPr lang="en-US" sz="1600" dirty="0" err="1" smtClean="0">
                <a:latin typeface="Consolas" charset="0"/>
                <a:ea typeface="Consolas" charset="0"/>
                <a:cs typeface="Consolas" charset="0"/>
              </a:rPr>
              <a:t>IndexedVector</a:t>
            </a:r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&lt;Node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&gt;</a:t>
            </a:r>
          </a:p>
          <a:p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   [26] 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Type_Struct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name=P</a:t>
            </a:r>
          </a:p>
          <a:p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     annotations: [15] Vector&lt;Annotation&gt;</a:t>
            </a:r>
          </a:p>
          <a:p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     fields: [16] </a:t>
            </a:r>
            <a:r>
              <a:rPr lang="en-US" sz="1600" dirty="0" err="1" smtClean="0">
                <a:latin typeface="Consolas" charset="0"/>
                <a:ea typeface="Consolas" charset="0"/>
                <a:cs typeface="Consolas" charset="0"/>
              </a:rPr>
              <a:t>IndexedVector</a:t>
            </a:r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&lt;</a:t>
            </a:r>
            <a:r>
              <a:rPr lang="en-US" sz="1600" dirty="0" err="1" smtClean="0">
                <a:latin typeface="Consolas" charset="0"/>
                <a:ea typeface="Consolas" charset="0"/>
                <a:cs typeface="Consolas" charset="0"/>
              </a:rPr>
              <a:t>StructField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&gt;</a:t>
            </a:r>
          </a:p>
          <a:p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       [21] 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StructField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name=f1</a:t>
            </a:r>
          </a:p>
          <a:p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         annotations: [17] Vector&lt;Annotation&gt;</a:t>
            </a:r>
          </a:p>
          <a:p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         type: [20] 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Type_Bits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size=32 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isSigned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=0</a:t>
            </a:r>
          </a:p>
          <a:p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       [25] 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StructField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name=f2</a:t>
            </a:r>
          </a:p>
          <a:p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         annotations: [22] Vector&lt;Annotation&gt;</a:t>
            </a:r>
          </a:p>
          <a:p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         type: [24] 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Type_Bits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size=32 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isSigned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=0</a:t>
            </a:r>
          </a:p>
          <a:p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   [37] 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Type_Struct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name=T</a:t>
            </a:r>
          </a:p>
          <a:p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     annotations: [27] </a:t>
            </a:r>
            <a:r>
              <a:rPr lang="en-US" sz="1600" dirty="0" err="1" smtClean="0">
                <a:latin typeface="Consolas" charset="0"/>
                <a:ea typeface="Consolas" charset="0"/>
                <a:cs typeface="Consolas" charset="0"/>
              </a:rPr>
              <a:t>IndexedVector</a:t>
            </a:r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&lt;Annotation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&gt;</a:t>
            </a:r>
          </a:p>
          <a:p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     fields: [28] Vector&lt;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StructField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&gt;</a:t>
            </a:r>
          </a:p>
          <a:p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       [32] 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StructField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name=t1</a:t>
            </a:r>
          </a:p>
          <a:p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         annotations: [29] Vector&lt;Annotation&gt;</a:t>
            </a:r>
          </a:p>
          <a:p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         type: [31] 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Type_Bits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size=32 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isSigned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=1</a:t>
            </a:r>
          </a:p>
          <a:p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       [36] 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StructField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name=t2</a:t>
            </a:r>
          </a:p>
          <a:p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         annotations: [33] Vector&lt;Annotation&gt;</a:t>
            </a:r>
          </a:p>
          <a:p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         type: [35] 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Type_Bits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size=32 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isSigned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=1</a:t>
            </a:r>
          </a:p>
          <a:p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   </a:t>
            </a:r>
          </a:p>
        </p:txBody>
      </p:sp>
      <p:cxnSp>
        <p:nvCxnSpPr>
          <p:cNvPr id="20" name="Straight Arrow Connector 19"/>
          <p:cNvCxnSpPr>
            <a:stCxn id="18" idx="3"/>
          </p:cNvCxnSpPr>
          <p:nvPr/>
        </p:nvCxnSpPr>
        <p:spPr>
          <a:xfrm flipV="1">
            <a:off x="5241803" y="1855122"/>
            <a:ext cx="1588367" cy="13382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27955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Debugging logs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055813"/>
            <a:ext cx="10515600" cy="4351338"/>
          </a:xfrm>
        </p:spPr>
        <p:txBody>
          <a:bodyPr/>
          <a:lstStyle/>
          <a:p>
            <a:r>
              <a:rPr lang="en-US" dirty="0" smtClean="0"/>
              <a:t>Use </a:t>
            </a:r>
            <a:r>
              <a:rPr lang="en-US" dirty="0"/>
              <a:t>the LOG*() macros to log internal data structures</a:t>
            </a:r>
          </a:p>
          <a:p>
            <a:pPr lvl="1"/>
            <a:r>
              <a:rPr lang="en-US" dirty="0"/>
              <a:t>the LOG macros call the </a:t>
            </a:r>
            <a:r>
              <a:rPr lang="en-US" dirty="0" err="1"/>
              <a:t>dbprint</a:t>
            </a:r>
            <a:r>
              <a:rPr lang="en-US" dirty="0"/>
              <a:t>() method on IR objects</a:t>
            </a:r>
          </a:p>
          <a:p>
            <a:pPr lvl="1"/>
            <a:r>
              <a:rPr lang="en-US" dirty="0">
                <a:latin typeface="Consolas" charset="0"/>
                <a:ea typeface="Consolas" charset="0"/>
                <a:cs typeface="Consolas" charset="0"/>
              </a:rPr>
              <a:t>LOG1("Replacing " &lt;&lt; id &lt;&lt; " with " &lt;&lt;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newid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r>
              <a:rPr lang="en-US" dirty="0">
                <a:ea typeface="Consolas" charset="0"/>
                <a:cs typeface="Consolas" charset="0"/>
              </a:rPr>
              <a:t>Logging is controlled from the command-line with the –T flag:</a:t>
            </a:r>
          </a:p>
          <a:p>
            <a:pPr lvl="1"/>
            <a:r>
              <a:rPr lang="en-US" dirty="0">
                <a:latin typeface="Consolas" charset="0"/>
                <a:ea typeface="Consolas" charset="0"/>
                <a:cs typeface="Consolas" charset="0"/>
              </a:rPr>
              <a:t>-Tnode:2,pass_manager:1 </a:t>
            </a:r>
          </a:p>
          <a:p>
            <a:pPr lvl="1"/>
            <a:r>
              <a:rPr lang="en-US" dirty="0"/>
              <a:t>logs at level 2 in file </a:t>
            </a:r>
            <a:r>
              <a:rPr lang="en-US" dirty="0" err="1"/>
              <a:t>node.cpp</a:t>
            </a:r>
            <a:r>
              <a:rPr lang="en-US" dirty="0"/>
              <a:t>, and level 1 in </a:t>
            </a:r>
            <a:r>
              <a:rPr lang="en-US" dirty="0" err="1"/>
              <a:t>pass_manager.cpp</a:t>
            </a:r>
            <a:endParaRPr lang="en-US" dirty="0"/>
          </a:p>
          <a:p>
            <a:r>
              <a:rPr lang="en-US" dirty="0">
                <a:ea typeface="Consolas" charset="0"/>
                <a:cs typeface="Consolas" charset="0"/>
              </a:rPr>
              <a:t>Beware: -T cannot specify header </a:t>
            </a:r>
            <a:r>
              <a:rPr lang="en-US" dirty="0" smtClean="0">
                <a:ea typeface="Consolas" charset="0"/>
                <a:cs typeface="Consolas" charset="0"/>
              </a:rPr>
              <a:t>files</a:t>
            </a:r>
          </a:p>
          <a:p>
            <a:pPr lvl="1"/>
            <a:r>
              <a:rPr lang="en-US" dirty="0" smtClean="0">
                <a:ea typeface="Consolas" charset="0"/>
                <a:cs typeface="Consolas" charset="0"/>
              </a:rPr>
              <a:t>A LOG statement in a header file is traced in the </a:t>
            </a:r>
            <a:r>
              <a:rPr lang="en-US" dirty="0" err="1" smtClean="0">
                <a:ea typeface="Consolas" charset="0"/>
                <a:cs typeface="Consolas" charset="0"/>
              </a:rPr>
              <a:t>cpp</a:t>
            </a:r>
            <a:r>
              <a:rPr lang="en-US" dirty="0" smtClean="0">
                <a:ea typeface="Consolas" charset="0"/>
                <a:cs typeface="Consolas" charset="0"/>
              </a:rPr>
              <a:t> files</a:t>
            </a:r>
            <a:br>
              <a:rPr lang="en-US" dirty="0" smtClean="0">
                <a:ea typeface="Consolas" charset="0"/>
                <a:cs typeface="Consolas" charset="0"/>
              </a:rPr>
            </a:br>
            <a:r>
              <a:rPr lang="en-US" dirty="0" smtClean="0">
                <a:ea typeface="Consolas" charset="0"/>
                <a:cs typeface="Consolas" charset="0"/>
              </a:rPr>
              <a:t>which include that header file</a:t>
            </a:r>
          </a:p>
          <a:p>
            <a:r>
              <a:rPr lang="en-US" dirty="0" smtClean="0">
                <a:ea typeface="Consolas" charset="0"/>
                <a:cs typeface="Consolas" charset="0"/>
              </a:rPr>
              <a:t>E.g., -Tpass_manager:1 will print passes as they are executed</a:t>
            </a:r>
            <a:endParaRPr lang="en-US" dirty="0">
              <a:ea typeface="Consolas" charset="0"/>
              <a:cs typeface="Consolas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5400" y="0"/>
            <a:ext cx="3276600" cy="2186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25246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P4_14 (v1.0 </a:t>
            </a:r>
            <a:r>
              <a:rPr lang="en-US" dirty="0" smtClean="0"/>
              <a:t>/ </a:t>
            </a:r>
            <a:r>
              <a:rPr lang="en-US" dirty="0" smtClean="0"/>
              <a:t>1.1) </a:t>
            </a:r>
            <a:r>
              <a:rPr lang="en-US" dirty="0" smtClean="0"/>
              <a:t>front-end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Code in </a:t>
            </a:r>
            <a:r>
              <a:rPr lang="en-US" dirty="0" smtClean="0"/>
              <a:t>frontends/p4-14</a:t>
            </a:r>
            <a:endParaRPr lang="en-US" dirty="0" smtClean="0"/>
          </a:p>
          <a:p>
            <a:r>
              <a:rPr lang="en-US" dirty="0" smtClean="0"/>
              <a:t>Parsed using flex / </a:t>
            </a:r>
            <a:r>
              <a:rPr lang="en-US" dirty="0" err="1" smtClean="0"/>
              <a:t>yacc</a:t>
            </a:r>
            <a:endParaRPr lang="en-US" dirty="0" smtClean="0"/>
          </a:p>
          <a:p>
            <a:r>
              <a:rPr lang="en-US" dirty="0" smtClean="0"/>
              <a:t>Some IR classes are only used to represent </a:t>
            </a:r>
            <a:r>
              <a:rPr lang="en-US" dirty="0" smtClean="0"/>
              <a:t>P4_14 programs</a:t>
            </a:r>
            <a:endParaRPr lang="en-US" dirty="0" smtClean="0"/>
          </a:p>
          <a:p>
            <a:r>
              <a:rPr lang="en-US" dirty="0" smtClean="0"/>
              <a:t>Type inference </a:t>
            </a:r>
          </a:p>
          <a:p>
            <a:r>
              <a:rPr lang="en-US" dirty="0" smtClean="0"/>
              <a:t>Converted to </a:t>
            </a:r>
            <a:r>
              <a:rPr lang="en-US" dirty="0" smtClean="0"/>
              <a:t>P4 IR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96490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P4_16 compiler </a:t>
            </a:r>
            <a:r>
              <a:rPr lang="en-US" dirty="0" smtClean="0"/>
              <a:t>front-end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5534" y="300567"/>
            <a:ext cx="3810000" cy="31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46531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Parsing </a:t>
            </a:r>
            <a:r>
              <a:rPr lang="en-US" dirty="0" smtClean="0"/>
              <a:t>P4_16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Parser written using flex and bison</a:t>
            </a:r>
          </a:p>
          <a:p>
            <a:r>
              <a:rPr lang="en-US" dirty="0" smtClean="0"/>
              <a:t>Grammar is difficult to express using bison capabilities</a:t>
            </a:r>
          </a:p>
          <a:p>
            <a:r>
              <a:rPr lang="en-US" dirty="0" smtClean="0"/>
              <a:t>Parser, </a:t>
            </a:r>
            <a:r>
              <a:rPr lang="en-US" dirty="0" err="1" smtClean="0"/>
              <a:t>lexer</a:t>
            </a:r>
            <a:r>
              <a:rPr lang="en-US" dirty="0" smtClean="0"/>
              <a:t> and symbol manager cooperate to resolve identifiers</a:t>
            </a:r>
          </a:p>
          <a:p>
            <a:pPr lvl="1"/>
            <a:r>
              <a:rPr lang="en-US" dirty="0" smtClean="0"/>
              <a:t>Lexer distinguishes types from regular identifiers using symbol table</a:t>
            </a:r>
          </a:p>
          <a:p>
            <a:pPr lvl="1"/>
            <a:r>
              <a:rPr lang="en-US" dirty="0" err="1" smtClean="0"/>
              <a:t>symbol_table.h</a:t>
            </a:r>
            <a:r>
              <a:rPr lang="en-US" dirty="0" smtClean="0"/>
              <a:t>/</a:t>
            </a:r>
            <a:r>
              <a:rPr lang="en-US" dirty="0" err="1" smtClean="0"/>
              <a:t>cpp</a:t>
            </a:r>
            <a:endParaRPr lang="en-US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1859" y="365125"/>
            <a:ext cx="1823944" cy="1669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4358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2614" y="320146"/>
            <a:ext cx="2153387" cy="286400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IR &lt;-&gt; P4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6118" y="1600201"/>
            <a:ext cx="9224682" cy="5119195"/>
          </a:xfrm>
        </p:spPr>
        <p:txBody>
          <a:bodyPr>
            <a:normAutofit/>
          </a:bodyPr>
          <a:lstStyle/>
          <a:p>
            <a:r>
              <a:rPr lang="en-US" sz="3200" dirty="0" smtClean="0"/>
              <a:t>Front-end maintains invariant that IR</a:t>
            </a:r>
            <a:br>
              <a:rPr lang="en-US" sz="3200" dirty="0" smtClean="0"/>
            </a:br>
            <a:r>
              <a:rPr lang="en-US" sz="3200" dirty="0" smtClean="0"/>
              <a:t> is always </a:t>
            </a:r>
            <a:r>
              <a:rPr lang="en-US" sz="3200" dirty="0" err="1" smtClean="0"/>
              <a:t>serializable</a:t>
            </a:r>
            <a:r>
              <a:rPr lang="en-US" sz="3200" dirty="0" smtClean="0"/>
              <a:t> to a P4 program</a:t>
            </a:r>
          </a:p>
          <a:p>
            <a:r>
              <a:rPr lang="en-US" sz="3200" dirty="0" smtClean="0"/>
              <a:t>Simplifies debugging and testing</a:t>
            </a:r>
          </a:p>
          <a:p>
            <a:pPr lvl="1"/>
            <a:r>
              <a:rPr lang="en-US" sz="2800" dirty="0" smtClean="0"/>
              <a:t>Easy to read the IR: just generate and read P4</a:t>
            </a:r>
          </a:p>
          <a:p>
            <a:pPr lvl="1"/>
            <a:r>
              <a:rPr lang="en-US" sz="2800" dirty="0" smtClean="0"/>
              <a:t>Easy to compare IR with reference (unit testing)</a:t>
            </a:r>
          </a:p>
          <a:p>
            <a:pPr lvl="1"/>
            <a:r>
              <a:rPr lang="en-US" sz="2800" dirty="0" smtClean="0"/>
              <a:t>Compiler can self-validate (re-compile generated code)</a:t>
            </a:r>
          </a:p>
          <a:p>
            <a:pPr lvl="1"/>
            <a:r>
              <a:rPr lang="en-US" sz="2800" dirty="0" smtClean="0"/>
              <a:t>Dumped P4 can contain IR representation as comments</a:t>
            </a:r>
            <a:br>
              <a:rPr lang="en-US" sz="2800" dirty="0" smtClean="0"/>
            </a:br>
            <a:r>
              <a:rPr lang="en-US" sz="2800" dirty="0" smtClean="0"/>
              <a:t>Use compiler flags --top4 Pass1,Pass2 -v</a:t>
            </a:r>
          </a:p>
          <a:p>
            <a:r>
              <a:rPr lang="en-US" sz="3200" dirty="0" smtClean="0"/>
              <a:t>IR always maintains source-level position</a:t>
            </a:r>
          </a:p>
          <a:p>
            <a:pPr lvl="1"/>
            <a:r>
              <a:rPr lang="en-US" sz="2800" dirty="0" smtClean="0"/>
              <a:t>can emit nice error message anywhere</a:t>
            </a:r>
          </a:p>
        </p:txBody>
      </p:sp>
    </p:spTree>
    <p:extLst>
      <p:ext uri="{BB962C8B-B14F-4D97-AF65-F5344CB8AC3E}">
        <p14:creationId xmlns:p14="http://schemas.microsoft.com/office/powerpoint/2010/main" val="136934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Presentation 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Compiler architecture</a:t>
            </a:r>
          </a:p>
          <a:p>
            <a:r>
              <a:rPr lang="en-US" dirty="0" smtClean="0"/>
              <a:t>Compiler source code organization</a:t>
            </a:r>
          </a:p>
          <a:p>
            <a:r>
              <a:rPr lang="en-US" dirty="0"/>
              <a:t>IR and visitors</a:t>
            </a:r>
          </a:p>
          <a:p>
            <a:r>
              <a:rPr lang="en-US" dirty="0" smtClean="0"/>
              <a:t>Front-end structure</a:t>
            </a:r>
          </a:p>
          <a:p>
            <a:r>
              <a:rPr lang="en-US" dirty="0" smtClean="0"/>
              <a:t>Sample back-ends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6677" y="1884336"/>
            <a:ext cx="1886335" cy="2315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538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Front-end passes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201"/>
            <a:ext cx="8229600" cy="5033899"/>
          </a:xfrm>
        </p:spPr>
        <p:txBody>
          <a:bodyPr>
            <a:normAutofit/>
          </a:bodyPr>
          <a:lstStyle/>
          <a:p>
            <a:r>
              <a:rPr lang="en-US" dirty="0" smtClean="0"/>
              <a:t>Name resolution</a:t>
            </a:r>
          </a:p>
          <a:p>
            <a:r>
              <a:rPr lang="en-US" dirty="0" smtClean="0"/>
              <a:t>Type checking/type inference (</a:t>
            </a:r>
            <a:r>
              <a:rPr lang="en-US" dirty="0" err="1" smtClean="0"/>
              <a:t>Hindley</a:t>
            </a:r>
            <a:r>
              <a:rPr lang="en-US" dirty="0" smtClean="0"/>
              <a:t>-Milner)</a:t>
            </a:r>
          </a:p>
          <a:p>
            <a:r>
              <a:rPr lang="en-US" dirty="0" smtClean="0"/>
              <a:t>Constant folding</a:t>
            </a:r>
          </a:p>
          <a:p>
            <a:r>
              <a:rPr lang="en-US" dirty="0" smtClean="0"/>
              <a:t>Strength reduction</a:t>
            </a:r>
          </a:p>
          <a:p>
            <a:r>
              <a:rPr lang="en-US" dirty="0" smtClean="0"/>
              <a:t>Dead code removal</a:t>
            </a:r>
          </a:p>
          <a:p>
            <a:r>
              <a:rPr lang="en-US" dirty="0" smtClean="0"/>
              <a:t>Compile-time evaluation</a:t>
            </a:r>
          </a:p>
          <a:p>
            <a:r>
              <a:rPr lang="en-US" dirty="0" smtClean="0"/>
              <a:t>Conversion to P4 source</a:t>
            </a:r>
          </a:p>
          <a:p>
            <a:r>
              <a:rPr lang="en-US" dirty="0" smtClean="0"/>
              <a:t>Many small lowering passes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56108" y="2799631"/>
            <a:ext cx="2426192" cy="1188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020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3205" y="76573"/>
            <a:ext cx="2185818" cy="16043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63929"/>
          </a:xfrm>
        </p:spPr>
        <p:txBody>
          <a:bodyPr/>
          <a:lstStyle/>
          <a:p>
            <a:r>
              <a:rPr lang="en-US" dirty="0" smtClean="0"/>
              <a:t>Important classes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4660" y="886801"/>
            <a:ext cx="10515600" cy="5741043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/>
              <a:t>Toplevel</a:t>
            </a:r>
            <a:r>
              <a:rPr lang="en-US" dirty="0"/>
              <a:t> element is IR::</a:t>
            </a:r>
            <a:r>
              <a:rPr lang="en-US" dirty="0" smtClean="0"/>
              <a:t>P4Program</a:t>
            </a:r>
          </a:p>
          <a:p>
            <a:r>
              <a:rPr lang="en-US" dirty="0" smtClean="0"/>
              <a:t>IR::Constant – integer literal (uses </a:t>
            </a:r>
            <a:r>
              <a:rPr lang="en-US" dirty="0" err="1" smtClean="0"/>
              <a:t>libgmp</a:t>
            </a:r>
            <a:r>
              <a:rPr lang="en-US" dirty="0" smtClean="0"/>
              <a:t> for arbitrary precision)</a:t>
            </a:r>
          </a:p>
          <a:p>
            <a:r>
              <a:rPr lang="en-US" dirty="0" smtClean="0"/>
              <a:t>IR::</a:t>
            </a:r>
            <a:r>
              <a:rPr lang="en-US" dirty="0" err="1" smtClean="0"/>
              <a:t>IDeclaration</a:t>
            </a:r>
            <a:r>
              <a:rPr lang="en-US" dirty="0" smtClean="0"/>
              <a:t> – interface for all classes that introduce a new name</a:t>
            </a:r>
          </a:p>
          <a:p>
            <a:r>
              <a:rPr lang="en-US" dirty="0" smtClean="0"/>
              <a:t>IR::</a:t>
            </a:r>
            <a:r>
              <a:rPr lang="en-US" dirty="0" err="1" smtClean="0"/>
              <a:t>INamespace</a:t>
            </a:r>
            <a:r>
              <a:rPr lang="en-US" dirty="0" smtClean="0"/>
              <a:t> </a:t>
            </a:r>
            <a:r>
              <a:rPr lang="en-US" dirty="0"/>
              <a:t>– </a:t>
            </a:r>
            <a:r>
              <a:rPr lang="en-US" dirty="0" smtClean="0"/>
              <a:t>interface for all classes that introduce a new scope</a:t>
            </a:r>
          </a:p>
          <a:p>
            <a:r>
              <a:rPr lang="en-US" dirty="0" smtClean="0"/>
              <a:t>IR::P4Table – a </a:t>
            </a:r>
            <a:r>
              <a:rPr lang="en-US" dirty="0" smtClean="0"/>
              <a:t>P4_16 table </a:t>
            </a:r>
            <a:r>
              <a:rPr lang="en-US" dirty="0" smtClean="0"/>
              <a:t>(“V1Table” is used for </a:t>
            </a:r>
            <a:r>
              <a:rPr lang="en-US" dirty="0" smtClean="0"/>
              <a:t>P4_14)</a:t>
            </a:r>
            <a:endParaRPr lang="en-US" dirty="0" smtClean="0"/>
          </a:p>
          <a:p>
            <a:r>
              <a:rPr lang="en-US" dirty="0" smtClean="0"/>
              <a:t>IR::</a:t>
            </a:r>
            <a:r>
              <a:rPr lang="en-US" dirty="0"/>
              <a:t>P4Parser – </a:t>
            </a:r>
            <a:r>
              <a:rPr lang="en-US" dirty="0" smtClean="0"/>
              <a:t>a </a:t>
            </a:r>
            <a:r>
              <a:rPr lang="en-US" dirty="0" smtClean="0"/>
              <a:t>P4_16 </a:t>
            </a:r>
            <a:r>
              <a:rPr lang="en-US" dirty="0" smtClean="0"/>
              <a:t>parser</a:t>
            </a:r>
          </a:p>
          <a:p>
            <a:r>
              <a:rPr lang="en-US" dirty="0" smtClean="0"/>
              <a:t>IR::P4Control – a </a:t>
            </a:r>
            <a:r>
              <a:rPr lang="en-US" dirty="0" smtClean="0"/>
              <a:t>P4_16 </a:t>
            </a:r>
            <a:r>
              <a:rPr lang="en-US" dirty="0" smtClean="0"/>
              <a:t>control block</a:t>
            </a:r>
          </a:p>
          <a:p>
            <a:r>
              <a:rPr lang="en-US" dirty="0" smtClean="0"/>
              <a:t>IR::P4Action – a </a:t>
            </a:r>
            <a:r>
              <a:rPr lang="en-US" dirty="0" smtClean="0"/>
              <a:t>P4_16 </a:t>
            </a:r>
            <a:r>
              <a:rPr lang="en-US" dirty="0" smtClean="0"/>
              <a:t>action</a:t>
            </a:r>
          </a:p>
          <a:p>
            <a:r>
              <a:rPr lang="en-US" dirty="0" smtClean="0"/>
              <a:t>IR::</a:t>
            </a:r>
            <a:r>
              <a:rPr lang="en-US" dirty="0" err="1" smtClean="0"/>
              <a:t>Type_Control</a:t>
            </a:r>
            <a:r>
              <a:rPr lang="en-US" dirty="0" smtClean="0"/>
              <a:t> – A control block prototype (also for Parser, Action, Table)</a:t>
            </a:r>
          </a:p>
          <a:p>
            <a:r>
              <a:rPr lang="en-US" dirty="0" smtClean="0"/>
              <a:t>IR::</a:t>
            </a:r>
            <a:r>
              <a:rPr lang="en-US" dirty="0" err="1" smtClean="0"/>
              <a:t>Declaration_ID</a:t>
            </a:r>
            <a:r>
              <a:rPr lang="en-US" dirty="0" smtClean="0"/>
              <a:t> – a declaration that is just an identifier (e.g., in </a:t>
            </a:r>
            <a:r>
              <a:rPr lang="en-US" dirty="0" err="1" smtClean="0"/>
              <a:t>enum</a:t>
            </a:r>
            <a:r>
              <a:rPr lang="en-US" dirty="0" smtClean="0"/>
              <a:t>)</a:t>
            </a:r>
          </a:p>
          <a:p>
            <a:r>
              <a:rPr lang="en-US" dirty="0" smtClean="0"/>
              <a:t>IR::Parameter – function/method/block parameter</a:t>
            </a:r>
          </a:p>
          <a:p>
            <a:r>
              <a:rPr lang="en-US" dirty="0" smtClean="0"/>
              <a:t>IR::</a:t>
            </a:r>
            <a:r>
              <a:rPr lang="en-US" dirty="0" err="1" smtClean="0"/>
              <a:t>Type_Extern</a:t>
            </a:r>
            <a:r>
              <a:rPr lang="en-US" dirty="0" smtClean="0"/>
              <a:t> – represents an extern block type</a:t>
            </a:r>
          </a:p>
          <a:p>
            <a:r>
              <a:rPr lang="en-US" dirty="0" smtClean="0"/>
              <a:t>IR::</a:t>
            </a:r>
            <a:r>
              <a:rPr lang="en-US" dirty="0" err="1" smtClean="0"/>
              <a:t>TypeSpecialized</a:t>
            </a:r>
            <a:r>
              <a:rPr lang="en-US" dirty="0" smtClean="0"/>
              <a:t> – e.g., </a:t>
            </a:r>
            <a:r>
              <a:rPr lang="en-US" dirty="0" err="1" smtClean="0"/>
              <a:t>ext</a:t>
            </a:r>
            <a:r>
              <a:rPr lang="en-US" dirty="0" smtClean="0"/>
              <a:t>&lt;bit&lt;32&gt;&gt;, where </a:t>
            </a:r>
            <a:r>
              <a:rPr lang="en-US" dirty="0" err="1" smtClean="0"/>
              <a:t>ext</a:t>
            </a:r>
            <a:r>
              <a:rPr lang="en-US" dirty="0" smtClean="0"/>
              <a:t> is an extern</a:t>
            </a:r>
            <a:endParaRPr lang="en-US" dirty="0"/>
          </a:p>
          <a:p>
            <a:r>
              <a:rPr lang="en-US" dirty="0" smtClean="0"/>
              <a:t>IR::</a:t>
            </a:r>
            <a:r>
              <a:rPr lang="en-US" dirty="0" err="1" smtClean="0"/>
              <a:t>TypeNameExpression</a:t>
            </a:r>
            <a:r>
              <a:rPr lang="en-US" dirty="0" smtClean="0"/>
              <a:t> – e.g., </a:t>
            </a:r>
            <a:r>
              <a:rPr lang="en-US" dirty="0" err="1" smtClean="0"/>
              <a:t>enum</a:t>
            </a:r>
            <a:r>
              <a:rPr lang="en-US" dirty="0" smtClean="0"/>
              <a:t> X { b }  X x = </a:t>
            </a:r>
            <a:r>
              <a:rPr lang="en-US" dirty="0" err="1" smtClean="0">
                <a:solidFill>
                  <a:srgbClr val="FF0000"/>
                </a:solidFill>
              </a:rPr>
              <a:t>X</a:t>
            </a:r>
            <a:r>
              <a:rPr lang="en-US" dirty="0" err="1" smtClean="0"/>
              <a:t>.b</a:t>
            </a:r>
            <a:r>
              <a:rPr lang="en-US" dirty="0" smtClean="0"/>
              <a:t>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99123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ReferenceMap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7907" y="2600061"/>
            <a:ext cx="11586046" cy="3979643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IR::Path generalizes </a:t>
            </a:r>
            <a:r>
              <a:rPr lang="en-US" dirty="0" smtClean="0"/>
              <a:t>identifiers </a:t>
            </a:r>
            <a:endParaRPr lang="en-US" dirty="0"/>
          </a:p>
          <a:p>
            <a:r>
              <a:rPr lang="en-US" dirty="0"/>
              <a:t>IR::</a:t>
            </a:r>
            <a:r>
              <a:rPr lang="en-US" dirty="0" smtClean="0"/>
              <a:t>Path </a:t>
            </a:r>
            <a:r>
              <a:rPr lang="en-US" dirty="0"/>
              <a:t>can appear in </a:t>
            </a:r>
            <a:r>
              <a:rPr lang="en-US" dirty="0" smtClean="0"/>
              <a:t>two contexts</a:t>
            </a:r>
          </a:p>
          <a:p>
            <a:pPr lvl="1"/>
            <a:r>
              <a:rPr lang="en-US" dirty="0" smtClean="0"/>
              <a:t>IR::</a:t>
            </a:r>
            <a:r>
              <a:rPr lang="en-US" dirty="0" err="1" smtClean="0"/>
              <a:t>PathExpression</a:t>
            </a:r>
            <a:r>
              <a:rPr lang="en-US" dirty="0" smtClean="0"/>
              <a:t>: an expression that refers to a name (name is a Path)</a:t>
            </a:r>
          </a:p>
          <a:p>
            <a:pPr lvl="1"/>
            <a:r>
              <a:rPr lang="en-US" dirty="0" smtClean="0"/>
              <a:t>IR::</a:t>
            </a:r>
            <a:r>
              <a:rPr lang="en-US" dirty="0" err="1" smtClean="0"/>
              <a:t>Type_Name</a:t>
            </a:r>
            <a:r>
              <a:rPr lang="en-US" dirty="0" smtClean="0"/>
              <a:t>: an expression that refers to a type by name (name is a Path)</a:t>
            </a:r>
          </a:p>
          <a:p>
            <a:r>
              <a:rPr lang="en-US" dirty="0" smtClean="0"/>
              <a:t>IR::Member represents a field access</a:t>
            </a:r>
            <a:endParaRPr lang="en-US" dirty="0"/>
          </a:p>
          <a:p>
            <a:r>
              <a:rPr lang="en-US" dirty="0" err="1" smtClean="0"/>
              <a:t>ReferenceMap</a:t>
            </a:r>
            <a:r>
              <a:rPr lang="en-US" dirty="0" smtClean="0"/>
              <a:t> core methods:</a:t>
            </a:r>
          </a:p>
          <a:p>
            <a:pPr lvl="1"/>
            <a:r>
              <a:rPr lang="en-US" dirty="0" err="1" smtClean="0"/>
              <a:t>const</a:t>
            </a:r>
            <a:r>
              <a:rPr lang="en-US" dirty="0" smtClean="0"/>
              <a:t> IR::</a:t>
            </a:r>
            <a:r>
              <a:rPr lang="en-US" dirty="0" err="1" smtClean="0"/>
              <a:t>IDeclaration</a:t>
            </a:r>
            <a:r>
              <a:rPr lang="en-US" dirty="0" smtClean="0"/>
              <a:t>* </a:t>
            </a:r>
            <a:r>
              <a:rPr lang="en-US" dirty="0" err="1" smtClean="0"/>
              <a:t>getDeclaration</a:t>
            </a:r>
            <a:r>
              <a:rPr lang="en-US" dirty="0" smtClean="0"/>
              <a:t>(</a:t>
            </a:r>
            <a:r>
              <a:rPr lang="en-US" dirty="0" err="1" smtClean="0"/>
              <a:t>const</a:t>
            </a:r>
            <a:r>
              <a:rPr lang="en-US" dirty="0" smtClean="0"/>
              <a:t> IR::Path* path)</a:t>
            </a:r>
          </a:p>
          <a:p>
            <a:pPr lvl="1"/>
            <a:r>
              <a:rPr lang="en-US" dirty="0" err="1" smtClean="0"/>
              <a:t>cstring</a:t>
            </a:r>
            <a:r>
              <a:rPr lang="en-US" dirty="0" smtClean="0"/>
              <a:t> </a:t>
            </a:r>
            <a:r>
              <a:rPr lang="en-US" dirty="0" err="1"/>
              <a:t>newName</a:t>
            </a:r>
            <a:r>
              <a:rPr lang="en-US" dirty="0"/>
              <a:t>(</a:t>
            </a:r>
            <a:r>
              <a:rPr lang="en-US" dirty="0" err="1"/>
              <a:t>cstring</a:t>
            </a:r>
            <a:r>
              <a:rPr lang="en-US" dirty="0"/>
              <a:t> </a:t>
            </a:r>
            <a:r>
              <a:rPr lang="en-US" dirty="0" smtClean="0"/>
              <a:t>base) </a:t>
            </a:r>
          </a:p>
          <a:p>
            <a:r>
              <a:rPr lang="en-US" dirty="0" err="1"/>
              <a:t>ResolveReferencesInspector</a:t>
            </a:r>
            <a:r>
              <a:rPr lang="en-US" dirty="0"/>
              <a:t> produces a </a:t>
            </a:r>
            <a:r>
              <a:rPr lang="en-US" dirty="0" err="1" smtClean="0"/>
              <a:t>ReferenceMap</a:t>
            </a:r>
            <a:endParaRPr lang="en-US" dirty="0" smtClean="0"/>
          </a:p>
          <a:p>
            <a:r>
              <a:rPr lang="en-US" dirty="0" smtClean="0"/>
              <a:t>Note: source position </a:t>
            </a:r>
            <a:r>
              <a:rPr lang="en-US" i="1" dirty="0" smtClean="0"/>
              <a:t>is important</a:t>
            </a:r>
            <a:r>
              <a:rPr lang="en-US" dirty="0" smtClean="0"/>
              <a:t>: some references are only resolved to previous definitions</a:t>
            </a:r>
          </a:p>
        </p:txBody>
      </p:sp>
      <p:sp>
        <p:nvSpPr>
          <p:cNvPr id="5" name="Rectangle 4"/>
          <p:cNvSpPr/>
          <p:nvPr/>
        </p:nvSpPr>
        <p:spPr>
          <a:xfrm>
            <a:off x="8355106" y="4676094"/>
            <a:ext cx="3836894" cy="3349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err="1" smtClean="0"/>
              <a:t>INode</a:t>
            </a:r>
            <a:r>
              <a:rPr lang="en-US" dirty="0" smtClean="0"/>
              <a:t> that introduced symbol referred.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8355106" y="5061576"/>
            <a:ext cx="3836894" cy="3349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 anchor="ctr"/>
          <a:lstStyle/>
          <a:p>
            <a:r>
              <a:rPr lang="en-US" dirty="0" smtClean="0"/>
              <a:t>Fresh unique name within </a:t>
            </a:r>
            <a:r>
              <a:rPr lang="en-US" smtClean="0"/>
              <a:t>the program.</a:t>
            </a:r>
            <a:endParaRPr lang="en-US" dirty="0"/>
          </a:p>
        </p:txBody>
      </p:sp>
      <p:sp>
        <p:nvSpPr>
          <p:cNvPr id="7" name="Isosceles Triangle 3"/>
          <p:cNvSpPr/>
          <p:nvPr/>
        </p:nvSpPr>
        <p:spPr>
          <a:xfrm>
            <a:off x="6715029" y="365125"/>
            <a:ext cx="3157640" cy="3009225"/>
          </a:xfrm>
          <a:prstGeom prst="triangl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IR</a:t>
            </a:r>
            <a:endParaRPr lang="en-US" sz="4000" dirty="0"/>
          </a:p>
        </p:txBody>
      </p:sp>
      <p:sp>
        <p:nvSpPr>
          <p:cNvPr id="8" name="TextBox 7"/>
          <p:cNvSpPr txBox="1"/>
          <p:nvPr/>
        </p:nvSpPr>
        <p:spPr>
          <a:xfrm>
            <a:off x="10168984" y="240217"/>
            <a:ext cx="1556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ReferenceMap</a:t>
            </a:r>
            <a:endParaRPr lang="en-US" dirty="0"/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2557664"/>
              </p:ext>
            </p:extLst>
          </p:nvPr>
        </p:nvGraphicFramePr>
        <p:xfrm>
          <a:off x="10168984" y="679603"/>
          <a:ext cx="1550166" cy="14630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7750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50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9594">
                <a:tc>
                  <a:txBody>
                    <a:bodyPr/>
                    <a:lstStyle/>
                    <a:p>
                      <a:r>
                        <a:rPr lang="en-US" dirty="0" smtClean="0"/>
                        <a:t>Node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Decl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959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959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959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cxnSp>
        <p:nvCxnSpPr>
          <p:cNvPr id="12" name="Elbow Connector 11"/>
          <p:cNvCxnSpPr/>
          <p:nvPr/>
        </p:nvCxnSpPr>
        <p:spPr>
          <a:xfrm rot="10800000">
            <a:off x="8370603" y="1182286"/>
            <a:ext cx="2151503" cy="29753"/>
          </a:xfrm>
          <a:prstGeom prst="bentConnector4">
            <a:avLst>
              <a:gd name="adj1" fmla="val 47163"/>
              <a:gd name="adj2" fmla="val 734706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Elbow Connector 12"/>
          <p:cNvCxnSpPr/>
          <p:nvPr/>
        </p:nvCxnSpPr>
        <p:spPr>
          <a:xfrm rot="10800000" flipV="1">
            <a:off x="7723475" y="1627370"/>
            <a:ext cx="2854768" cy="606973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/>
          <p:cNvCxnSpPr/>
          <p:nvPr/>
        </p:nvCxnSpPr>
        <p:spPr>
          <a:xfrm rot="10800000" flipV="1">
            <a:off x="9208723" y="1938054"/>
            <a:ext cx="1352005" cy="920774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Elbow Connector 14"/>
          <p:cNvCxnSpPr>
            <a:endCxn id="23" idx="0"/>
          </p:cNvCxnSpPr>
          <p:nvPr/>
        </p:nvCxnSpPr>
        <p:spPr>
          <a:xfrm rot="10800000">
            <a:off x="7973191" y="1137794"/>
            <a:ext cx="3435973" cy="94671"/>
          </a:xfrm>
          <a:prstGeom prst="bentConnector4">
            <a:avLst>
              <a:gd name="adj1" fmla="val 15248"/>
              <a:gd name="adj2" fmla="val 341468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Elbow Connector 15"/>
          <p:cNvCxnSpPr>
            <a:endCxn id="23" idx="0"/>
          </p:cNvCxnSpPr>
          <p:nvPr/>
        </p:nvCxnSpPr>
        <p:spPr>
          <a:xfrm rot="10800000">
            <a:off x="7973190" y="1137794"/>
            <a:ext cx="3441556" cy="359341"/>
          </a:xfrm>
          <a:prstGeom prst="bentConnector4">
            <a:avLst>
              <a:gd name="adj1" fmla="val 48227"/>
              <a:gd name="adj2" fmla="val 163616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6"/>
          <p:cNvCxnSpPr>
            <a:endCxn id="24" idx="0"/>
          </p:cNvCxnSpPr>
          <p:nvPr/>
        </p:nvCxnSpPr>
        <p:spPr>
          <a:xfrm rot="10800000" flipV="1">
            <a:off x="8248537" y="1875690"/>
            <a:ext cx="3160626" cy="1163100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>
            <a:off x="9086656" y="2858828"/>
            <a:ext cx="244132" cy="2288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7601409" y="2234344"/>
            <a:ext cx="244132" cy="2288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8248536" y="1182285"/>
            <a:ext cx="244132" cy="2288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7640196" y="38253"/>
            <a:ext cx="1216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Program IR</a:t>
            </a:r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7851124" y="1137793"/>
            <a:ext cx="244132" cy="228838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8126471" y="3038790"/>
            <a:ext cx="244132" cy="228838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0" name="TextBox 359"/>
          <p:cNvSpPr txBox="1"/>
          <p:nvPr/>
        </p:nvSpPr>
        <p:spPr>
          <a:xfrm>
            <a:off x="5201315" y="1706679"/>
            <a:ext cx="1330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declarations</a:t>
            </a:r>
            <a:endParaRPr lang="en-US"/>
          </a:p>
        </p:txBody>
      </p:sp>
      <p:sp>
        <p:nvSpPr>
          <p:cNvPr id="361" name="TextBox 360"/>
          <p:cNvSpPr txBox="1"/>
          <p:nvPr/>
        </p:nvSpPr>
        <p:spPr>
          <a:xfrm>
            <a:off x="5125481" y="2282164"/>
            <a:ext cx="601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uses</a:t>
            </a:r>
            <a:endParaRPr lang="en-US" dirty="0"/>
          </a:p>
        </p:txBody>
      </p:sp>
      <p:cxnSp>
        <p:nvCxnSpPr>
          <p:cNvPr id="363" name="Straight Arrow Connector 362"/>
          <p:cNvCxnSpPr>
            <a:stCxn id="360" idx="3"/>
            <a:endCxn id="23" idx="2"/>
          </p:cNvCxnSpPr>
          <p:nvPr/>
        </p:nvCxnSpPr>
        <p:spPr>
          <a:xfrm flipV="1">
            <a:off x="6531872" y="1252212"/>
            <a:ext cx="1319252" cy="6391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4" name="Straight Arrow Connector 363"/>
          <p:cNvCxnSpPr>
            <a:stCxn id="360" idx="3"/>
          </p:cNvCxnSpPr>
          <p:nvPr/>
        </p:nvCxnSpPr>
        <p:spPr>
          <a:xfrm>
            <a:off x="6531872" y="1891345"/>
            <a:ext cx="1594599" cy="12557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7" name="Straight Arrow Connector 366"/>
          <p:cNvCxnSpPr>
            <a:stCxn id="361" idx="3"/>
            <a:endCxn id="19" idx="2"/>
          </p:cNvCxnSpPr>
          <p:nvPr/>
        </p:nvCxnSpPr>
        <p:spPr>
          <a:xfrm flipV="1">
            <a:off x="5726928" y="2348763"/>
            <a:ext cx="1874481" cy="1180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973277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399722" cy="4351338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/>
              <a:t>const</a:t>
            </a:r>
            <a:r>
              <a:rPr lang="en-US" dirty="0" smtClean="0"/>
              <a:t> bit&lt;8&gt; x = 10;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struct S { bit&lt;8&gt; s; }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action a(in S w, out bit&lt;8&gt; z)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{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    z = x + </a:t>
            </a:r>
            <a:r>
              <a:rPr lang="en-US" dirty="0" err="1" smtClean="0"/>
              <a:t>w.s</a:t>
            </a:r>
            <a:r>
              <a:rPr lang="en-US" dirty="0" smtClean="0"/>
              <a:t>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}</a:t>
            </a:r>
            <a:endParaRPr lang="en-US" dirty="0"/>
          </a:p>
        </p:txBody>
      </p:sp>
      <p:cxnSp>
        <p:nvCxnSpPr>
          <p:cNvPr id="4" name="Elbow Connector 3"/>
          <p:cNvCxnSpPr>
            <a:stCxn id="23" idx="0"/>
            <a:endCxn id="16" idx="2"/>
          </p:cNvCxnSpPr>
          <p:nvPr/>
        </p:nvCxnSpPr>
        <p:spPr>
          <a:xfrm rot="5400000" flipH="1" flipV="1">
            <a:off x="2775123" y="1647791"/>
            <a:ext cx="572258" cy="3458817"/>
          </a:xfrm>
          <a:prstGeom prst="bentConnector3">
            <a:avLst>
              <a:gd name="adj1" fmla="val 20947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4681330" y="2792896"/>
            <a:ext cx="218661" cy="298174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2743200" y="1982340"/>
            <a:ext cx="218661" cy="298174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1810578" y="2352400"/>
            <a:ext cx="218661" cy="298174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2237961" y="3663328"/>
            <a:ext cx="218661" cy="298174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1701247" y="3663328"/>
            <a:ext cx="218661" cy="298174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1222513" y="3663328"/>
            <a:ext cx="218661" cy="298174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Elbow Connector 24"/>
          <p:cNvCxnSpPr>
            <a:stCxn id="22" idx="0"/>
          </p:cNvCxnSpPr>
          <p:nvPr/>
        </p:nvCxnSpPr>
        <p:spPr>
          <a:xfrm rot="5400000" flipH="1" flipV="1">
            <a:off x="1644996" y="2455794"/>
            <a:ext cx="1373117" cy="1041952"/>
          </a:xfrm>
          <a:prstGeom prst="bentConnector3">
            <a:avLst>
              <a:gd name="adj1" fmla="val 44955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Elbow Connector 27"/>
          <p:cNvCxnSpPr>
            <a:stCxn id="21" idx="0"/>
            <a:endCxn id="54" idx="2"/>
          </p:cNvCxnSpPr>
          <p:nvPr/>
        </p:nvCxnSpPr>
        <p:spPr>
          <a:xfrm rot="5400000" flipH="1" flipV="1">
            <a:off x="2337836" y="3114676"/>
            <a:ext cx="558108" cy="539197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7474226" y="0"/>
            <a:ext cx="4717774" cy="72327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/>
              <a:t>P4Program</a:t>
            </a:r>
            <a:endParaRPr lang="en-US" sz="1600" dirty="0"/>
          </a:p>
          <a:p>
            <a:r>
              <a:rPr lang="en-US" sz="1600" dirty="0"/>
              <a:t>  </a:t>
            </a:r>
            <a:r>
              <a:rPr lang="en-US" sz="1600" dirty="0" smtClean="0"/>
              <a:t>declarations=Vector&lt;Node</a:t>
            </a:r>
            <a:r>
              <a:rPr lang="en-US" sz="1600" dirty="0"/>
              <a:t>&gt;[3]</a:t>
            </a:r>
          </a:p>
          <a:p>
            <a:r>
              <a:rPr lang="en-US" sz="1600" dirty="0"/>
              <a:t>    </a:t>
            </a:r>
            <a:r>
              <a:rPr lang="en-US" sz="1600" dirty="0" smtClean="0"/>
              <a:t>0=</a:t>
            </a:r>
            <a:r>
              <a:rPr lang="en-US" sz="1600" dirty="0" err="1" smtClean="0"/>
              <a:t>Declaration_Constant</a:t>
            </a:r>
            <a:r>
              <a:rPr lang="en-US" sz="1600" dirty="0" smtClean="0"/>
              <a:t>, name=x</a:t>
            </a:r>
            <a:endParaRPr lang="en-US" sz="1600" dirty="0"/>
          </a:p>
          <a:p>
            <a:r>
              <a:rPr lang="en-US" sz="1600" dirty="0" smtClean="0"/>
              <a:t>        type=</a:t>
            </a:r>
            <a:r>
              <a:rPr lang="en-US" sz="1600" dirty="0" err="1" smtClean="0"/>
              <a:t>Type_Bits</a:t>
            </a:r>
            <a:r>
              <a:rPr lang="en-US" sz="1600" dirty="0" smtClean="0"/>
              <a:t>, size=8, </a:t>
            </a:r>
            <a:r>
              <a:rPr lang="en-US" sz="1600" dirty="0" err="1" smtClean="0"/>
              <a:t>isSigned</a:t>
            </a:r>
            <a:r>
              <a:rPr lang="en-US" sz="1600" dirty="0" smtClean="0"/>
              <a:t>=0</a:t>
            </a:r>
            <a:endParaRPr lang="en-US" sz="1600" dirty="0"/>
          </a:p>
          <a:p>
            <a:r>
              <a:rPr lang="en-US" sz="1600" dirty="0"/>
              <a:t>      </a:t>
            </a:r>
            <a:r>
              <a:rPr lang="en-US" sz="1600" dirty="0" smtClean="0"/>
              <a:t>initializer=Constant, value=10</a:t>
            </a:r>
            <a:endParaRPr lang="en-US" sz="1600" dirty="0"/>
          </a:p>
          <a:p>
            <a:r>
              <a:rPr lang="en-US" sz="1600" dirty="0"/>
              <a:t>    </a:t>
            </a:r>
            <a:r>
              <a:rPr lang="en-US" sz="1600" dirty="0" smtClean="0"/>
              <a:t>1=</a:t>
            </a:r>
            <a:r>
              <a:rPr lang="en-US" sz="1600" dirty="0" err="1" smtClean="0"/>
              <a:t>Type_Struct</a:t>
            </a:r>
            <a:r>
              <a:rPr lang="en-US" sz="1600" dirty="0" smtClean="0"/>
              <a:t>, name=S</a:t>
            </a:r>
            <a:endParaRPr lang="en-US" sz="1600" dirty="0"/>
          </a:p>
          <a:p>
            <a:r>
              <a:rPr lang="en-US" sz="1600" dirty="0" smtClean="0"/>
              <a:t>        fields=Vector&lt;</a:t>
            </a:r>
            <a:r>
              <a:rPr lang="en-US" sz="1600" dirty="0" err="1" smtClean="0"/>
              <a:t>StructField</a:t>
            </a:r>
            <a:r>
              <a:rPr lang="en-US" sz="1600" dirty="0"/>
              <a:t>&gt;[1]</a:t>
            </a:r>
          </a:p>
          <a:p>
            <a:r>
              <a:rPr lang="en-US" sz="1600" dirty="0"/>
              <a:t>        </a:t>
            </a:r>
            <a:r>
              <a:rPr lang="en-US" sz="1600" dirty="0" smtClean="0"/>
              <a:t>0=</a:t>
            </a:r>
            <a:r>
              <a:rPr lang="en-US" sz="1600" dirty="0" err="1" smtClean="0"/>
              <a:t>StructField</a:t>
            </a:r>
            <a:r>
              <a:rPr lang="en-US" sz="1600" dirty="0" smtClean="0"/>
              <a:t>, name=s</a:t>
            </a:r>
            <a:endParaRPr lang="en-US" sz="1600" dirty="0"/>
          </a:p>
          <a:p>
            <a:r>
              <a:rPr lang="en-US" sz="1600" dirty="0" smtClean="0"/>
              <a:t>            type=</a:t>
            </a:r>
            <a:r>
              <a:rPr lang="en-US" sz="1600" dirty="0" err="1" smtClean="0"/>
              <a:t>Type_Bits</a:t>
            </a:r>
            <a:r>
              <a:rPr lang="en-US" sz="1600" dirty="0" smtClean="0"/>
              <a:t>, size=8, </a:t>
            </a:r>
            <a:r>
              <a:rPr lang="en-US" sz="1600" dirty="0" err="1" smtClean="0"/>
              <a:t>isSigned</a:t>
            </a:r>
            <a:r>
              <a:rPr lang="en-US" sz="1600" dirty="0" smtClean="0"/>
              <a:t>=0</a:t>
            </a:r>
            <a:endParaRPr lang="en-US" sz="1600" dirty="0"/>
          </a:p>
          <a:p>
            <a:r>
              <a:rPr lang="en-US" sz="1600" dirty="0"/>
              <a:t>    </a:t>
            </a:r>
            <a:r>
              <a:rPr lang="en-US" sz="1600" dirty="0" smtClean="0"/>
              <a:t>2=P4Action, name=a</a:t>
            </a:r>
            <a:endParaRPr lang="en-US" sz="1600" dirty="0"/>
          </a:p>
          <a:p>
            <a:r>
              <a:rPr lang="en-US" sz="1600" dirty="0"/>
              <a:t>      </a:t>
            </a:r>
            <a:r>
              <a:rPr lang="en-US" sz="1600" dirty="0" smtClean="0"/>
              <a:t>parameters=</a:t>
            </a:r>
            <a:r>
              <a:rPr lang="en-US" sz="1600" dirty="0" err="1" smtClean="0"/>
              <a:t>ParameterList</a:t>
            </a:r>
            <a:endParaRPr lang="en-US" sz="1600" dirty="0"/>
          </a:p>
          <a:p>
            <a:r>
              <a:rPr lang="en-US" sz="1600" dirty="0"/>
              <a:t>        </a:t>
            </a:r>
            <a:r>
              <a:rPr lang="en-US" sz="1600" dirty="0" smtClean="0"/>
              <a:t>parameters=Vector&lt;Parameter</a:t>
            </a:r>
            <a:r>
              <a:rPr lang="en-US" sz="1600" dirty="0"/>
              <a:t>&gt;[2]</a:t>
            </a:r>
          </a:p>
          <a:p>
            <a:r>
              <a:rPr lang="en-US" sz="1600" dirty="0"/>
              <a:t>          </a:t>
            </a:r>
            <a:r>
              <a:rPr lang="en-US" sz="1600" dirty="0" smtClean="0"/>
              <a:t>0=Parameter, name=w, direction=in</a:t>
            </a:r>
            <a:endParaRPr lang="en-US" sz="1600" dirty="0"/>
          </a:p>
          <a:p>
            <a:r>
              <a:rPr lang="en-US" sz="1600" dirty="0"/>
              <a:t>            </a:t>
            </a:r>
            <a:r>
              <a:rPr lang="en-US" sz="1600" dirty="0" smtClean="0"/>
              <a:t>type=</a:t>
            </a:r>
            <a:r>
              <a:rPr lang="en-US" sz="1600" dirty="0" err="1" smtClean="0"/>
              <a:t>Type_Name</a:t>
            </a:r>
            <a:endParaRPr lang="en-US" sz="1600" dirty="0"/>
          </a:p>
          <a:p>
            <a:r>
              <a:rPr lang="en-US" sz="1600" dirty="0"/>
              <a:t>              </a:t>
            </a:r>
            <a:r>
              <a:rPr lang="en-US" sz="1600" dirty="0" smtClean="0"/>
              <a:t>path=Path, prefix</a:t>
            </a:r>
            <a:r>
              <a:rPr lang="en-US" sz="1600" dirty="0"/>
              <a:t>=&lt;null</a:t>
            </a:r>
            <a:r>
              <a:rPr lang="en-US" sz="1600" dirty="0" smtClean="0"/>
              <a:t>&gt;, name=S</a:t>
            </a:r>
            <a:endParaRPr lang="en-US" sz="1600" dirty="0"/>
          </a:p>
          <a:p>
            <a:r>
              <a:rPr lang="en-US" sz="1600" dirty="0"/>
              <a:t>          </a:t>
            </a:r>
            <a:r>
              <a:rPr lang="en-US" sz="1600" dirty="0" smtClean="0"/>
              <a:t>1=Parameter, name=z, direction=out</a:t>
            </a:r>
            <a:endParaRPr lang="en-US" sz="1600" dirty="0"/>
          </a:p>
          <a:p>
            <a:r>
              <a:rPr lang="en-US" sz="1600" dirty="0"/>
              <a:t>            </a:t>
            </a:r>
            <a:r>
              <a:rPr lang="en-US" sz="1600" dirty="0" smtClean="0"/>
              <a:t>type=</a:t>
            </a:r>
            <a:r>
              <a:rPr lang="en-US" sz="1600" dirty="0" err="1" smtClean="0"/>
              <a:t>Type_Bits</a:t>
            </a:r>
            <a:r>
              <a:rPr lang="en-US" sz="1600" dirty="0" smtClean="0"/>
              <a:t>, size=8, </a:t>
            </a:r>
            <a:r>
              <a:rPr lang="en-US" sz="1600" dirty="0" err="1" smtClean="0"/>
              <a:t>isSigned</a:t>
            </a:r>
            <a:r>
              <a:rPr lang="en-US" sz="1600" dirty="0" smtClean="0"/>
              <a:t>=0</a:t>
            </a:r>
            <a:endParaRPr lang="en-US" sz="1600" dirty="0"/>
          </a:p>
          <a:p>
            <a:r>
              <a:rPr lang="en-US" sz="1600" dirty="0"/>
              <a:t>      </a:t>
            </a:r>
            <a:r>
              <a:rPr lang="en-US" sz="1600" dirty="0" smtClean="0"/>
              <a:t>body=Vector&lt;</a:t>
            </a:r>
            <a:r>
              <a:rPr lang="en-US" sz="1600" dirty="0" err="1" smtClean="0"/>
              <a:t>StatOrDecl</a:t>
            </a:r>
            <a:r>
              <a:rPr lang="en-US" sz="1600" dirty="0"/>
              <a:t>&gt;[1]</a:t>
            </a:r>
          </a:p>
          <a:p>
            <a:r>
              <a:rPr lang="en-US" sz="1600" dirty="0"/>
              <a:t>        </a:t>
            </a:r>
            <a:r>
              <a:rPr lang="en-US" sz="1600" dirty="0" smtClean="0"/>
              <a:t>0=</a:t>
            </a:r>
            <a:r>
              <a:rPr lang="en-US" sz="1600" dirty="0" err="1" smtClean="0"/>
              <a:t>AssignmentStatement</a:t>
            </a:r>
            <a:endParaRPr lang="en-US" sz="1600" dirty="0"/>
          </a:p>
          <a:p>
            <a:r>
              <a:rPr lang="en-US" sz="1600" dirty="0"/>
              <a:t>          </a:t>
            </a:r>
            <a:r>
              <a:rPr lang="en-US" sz="1600" dirty="0" smtClean="0"/>
              <a:t>left=</a:t>
            </a:r>
            <a:r>
              <a:rPr lang="en-US" sz="1600" dirty="0" err="1" smtClean="0"/>
              <a:t>PathExpression</a:t>
            </a:r>
            <a:endParaRPr lang="en-US" sz="1600" dirty="0"/>
          </a:p>
          <a:p>
            <a:r>
              <a:rPr lang="en-US" sz="1600" dirty="0"/>
              <a:t>            </a:t>
            </a:r>
            <a:r>
              <a:rPr lang="en-US" sz="1600" dirty="0" smtClean="0"/>
              <a:t>path=Path, prefix</a:t>
            </a:r>
            <a:r>
              <a:rPr lang="en-US" sz="1600" dirty="0"/>
              <a:t>=&lt;null</a:t>
            </a:r>
            <a:r>
              <a:rPr lang="en-US" sz="1600" dirty="0" smtClean="0"/>
              <a:t>&gt;, name=z</a:t>
            </a:r>
            <a:endParaRPr lang="en-US" sz="1600" dirty="0"/>
          </a:p>
          <a:p>
            <a:r>
              <a:rPr lang="en-US" sz="1600" dirty="0"/>
              <a:t>          </a:t>
            </a:r>
            <a:r>
              <a:rPr lang="en-US" sz="1600" dirty="0" smtClean="0"/>
              <a:t>right=Add</a:t>
            </a:r>
            <a:endParaRPr lang="en-US" sz="1600" dirty="0"/>
          </a:p>
          <a:p>
            <a:r>
              <a:rPr lang="en-US" sz="1600" dirty="0"/>
              <a:t>            </a:t>
            </a:r>
            <a:r>
              <a:rPr lang="en-US" sz="1600" dirty="0" smtClean="0"/>
              <a:t>left=</a:t>
            </a:r>
            <a:r>
              <a:rPr lang="en-US" sz="1600" dirty="0" err="1" smtClean="0"/>
              <a:t>PathExpression</a:t>
            </a:r>
            <a:endParaRPr lang="en-US" sz="1600" dirty="0"/>
          </a:p>
          <a:p>
            <a:r>
              <a:rPr lang="en-US" sz="1600" dirty="0"/>
              <a:t>              </a:t>
            </a:r>
            <a:r>
              <a:rPr lang="en-US" sz="1600" dirty="0" smtClean="0"/>
              <a:t>path=Path, prefix</a:t>
            </a:r>
            <a:r>
              <a:rPr lang="en-US" sz="1600" dirty="0"/>
              <a:t>=&lt;null</a:t>
            </a:r>
            <a:r>
              <a:rPr lang="en-US" sz="1600" dirty="0" smtClean="0"/>
              <a:t>&gt;, name=x</a:t>
            </a:r>
            <a:endParaRPr lang="en-US" sz="1600" dirty="0"/>
          </a:p>
          <a:p>
            <a:r>
              <a:rPr lang="en-US" sz="1600" dirty="0"/>
              <a:t>            </a:t>
            </a:r>
            <a:r>
              <a:rPr lang="en-US" sz="1600" dirty="0" smtClean="0"/>
              <a:t>right=Member</a:t>
            </a:r>
            <a:endParaRPr lang="en-US" sz="1600" dirty="0"/>
          </a:p>
          <a:p>
            <a:r>
              <a:rPr lang="en-US" sz="1600" dirty="0"/>
              <a:t>              </a:t>
            </a:r>
            <a:r>
              <a:rPr lang="en-US" sz="1600" dirty="0" smtClean="0"/>
              <a:t>expr=</a:t>
            </a:r>
            <a:r>
              <a:rPr lang="en-US" sz="1600" dirty="0" err="1" smtClean="0"/>
              <a:t>PathExpression</a:t>
            </a:r>
            <a:endParaRPr lang="en-US" sz="1600" dirty="0"/>
          </a:p>
          <a:p>
            <a:r>
              <a:rPr lang="en-US" sz="1600" dirty="0"/>
              <a:t>                </a:t>
            </a:r>
            <a:r>
              <a:rPr lang="en-US" sz="1600" dirty="0" smtClean="0"/>
              <a:t>path=Path, prefix</a:t>
            </a:r>
            <a:r>
              <a:rPr lang="en-US" sz="1600" dirty="0"/>
              <a:t>=&lt;null</a:t>
            </a:r>
            <a:r>
              <a:rPr lang="en-US" sz="1600" dirty="0" smtClean="0"/>
              <a:t>&gt;, name=w</a:t>
            </a:r>
            <a:endParaRPr lang="en-US" sz="1600" dirty="0"/>
          </a:p>
          <a:p>
            <a:r>
              <a:rPr lang="en-US" sz="1600" dirty="0"/>
              <a:t>              member=s</a:t>
            </a:r>
          </a:p>
        </p:txBody>
      </p:sp>
      <p:cxnSp>
        <p:nvCxnSpPr>
          <p:cNvPr id="32" name="Elbow Connector 31"/>
          <p:cNvCxnSpPr>
            <a:endCxn id="19" idx="0"/>
          </p:cNvCxnSpPr>
          <p:nvPr/>
        </p:nvCxnSpPr>
        <p:spPr>
          <a:xfrm rot="10800000" flipV="1">
            <a:off x="2852532" y="665920"/>
            <a:ext cx="4830421" cy="1316419"/>
          </a:xfrm>
          <a:prstGeom prst="bentConnector2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>
            <a:endCxn id="20" idx="3"/>
          </p:cNvCxnSpPr>
          <p:nvPr/>
        </p:nvCxnSpPr>
        <p:spPr>
          <a:xfrm rot="10800000" flipV="1">
            <a:off x="2029239" y="1413975"/>
            <a:ext cx="5620584" cy="1087512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Elbow Connector 37"/>
          <p:cNvCxnSpPr>
            <a:endCxn id="23" idx="2"/>
          </p:cNvCxnSpPr>
          <p:nvPr/>
        </p:nvCxnSpPr>
        <p:spPr>
          <a:xfrm rot="10800000">
            <a:off x="1331844" y="3961502"/>
            <a:ext cx="6599582" cy="839098"/>
          </a:xfrm>
          <a:prstGeom prst="bentConnector2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Elbow Connector 40"/>
          <p:cNvCxnSpPr>
            <a:endCxn id="22" idx="2"/>
          </p:cNvCxnSpPr>
          <p:nvPr/>
        </p:nvCxnSpPr>
        <p:spPr>
          <a:xfrm rot="10800000">
            <a:off x="1810579" y="3961503"/>
            <a:ext cx="6170543" cy="1640507"/>
          </a:xfrm>
          <a:prstGeom prst="bentConnector2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Elbow Connector 42"/>
          <p:cNvCxnSpPr>
            <a:endCxn id="21" idx="2"/>
          </p:cNvCxnSpPr>
          <p:nvPr/>
        </p:nvCxnSpPr>
        <p:spPr>
          <a:xfrm rot="10800000">
            <a:off x="2347293" y="3961503"/>
            <a:ext cx="5756415" cy="2347535"/>
          </a:xfrm>
          <a:prstGeom prst="bentConnector2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Elbow Connector 46"/>
          <p:cNvCxnSpPr>
            <a:endCxn id="16" idx="3"/>
          </p:cNvCxnSpPr>
          <p:nvPr/>
        </p:nvCxnSpPr>
        <p:spPr>
          <a:xfrm rot="10800000">
            <a:off x="4899991" y="2941983"/>
            <a:ext cx="3044690" cy="895388"/>
          </a:xfrm>
          <a:prstGeom prst="bentConnector3">
            <a:avLst>
              <a:gd name="adj1" fmla="val 88223"/>
            </a:avLst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Elbow Connector 49"/>
          <p:cNvCxnSpPr>
            <a:endCxn id="54" idx="0"/>
          </p:cNvCxnSpPr>
          <p:nvPr/>
        </p:nvCxnSpPr>
        <p:spPr>
          <a:xfrm rot="10800000">
            <a:off x="2886490" y="2807047"/>
            <a:ext cx="5044939" cy="284025"/>
          </a:xfrm>
          <a:prstGeom prst="bentConnector4">
            <a:avLst>
              <a:gd name="adj1" fmla="val 48916"/>
              <a:gd name="adj2" fmla="val 151218"/>
            </a:avLst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/>
          <p:cNvSpPr/>
          <p:nvPr/>
        </p:nvSpPr>
        <p:spPr>
          <a:xfrm>
            <a:off x="2513097" y="2807046"/>
            <a:ext cx="218661" cy="298174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2777158" y="2807046"/>
            <a:ext cx="218661" cy="298174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7" name="Elbow Connector 56"/>
          <p:cNvCxnSpPr>
            <a:stCxn id="53" idx="1"/>
            <a:endCxn id="20" idx="2"/>
          </p:cNvCxnSpPr>
          <p:nvPr/>
        </p:nvCxnSpPr>
        <p:spPr>
          <a:xfrm rot="10800000">
            <a:off x="1919909" y="2650575"/>
            <a:ext cx="593188" cy="305559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Elbow Connector 66"/>
          <p:cNvCxnSpPr>
            <a:endCxn id="53" idx="2"/>
          </p:cNvCxnSpPr>
          <p:nvPr/>
        </p:nvCxnSpPr>
        <p:spPr>
          <a:xfrm rot="10800000">
            <a:off x="2622428" y="3105221"/>
            <a:ext cx="5358694" cy="266697"/>
          </a:xfrm>
          <a:prstGeom prst="bentConnector2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173786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 checking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634733"/>
            <a:ext cx="12192000" cy="522326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class </a:t>
            </a:r>
            <a:r>
              <a:rPr lang="en-US" dirty="0" err="1" smtClean="0"/>
              <a:t>TypeInference</a:t>
            </a:r>
            <a:endParaRPr lang="en-US" dirty="0" smtClean="0"/>
          </a:p>
          <a:p>
            <a:r>
              <a:rPr lang="en-US" dirty="0" smtClean="0"/>
              <a:t>Needs a </a:t>
            </a:r>
            <a:r>
              <a:rPr lang="en-US" dirty="0" err="1" smtClean="0"/>
              <a:t>ReferenceMap</a:t>
            </a:r>
            <a:endParaRPr lang="en-US" dirty="0" smtClean="0"/>
          </a:p>
          <a:p>
            <a:r>
              <a:rPr lang="en-US" dirty="0" smtClean="0"/>
              <a:t>Use the </a:t>
            </a:r>
            <a:r>
              <a:rPr lang="en-US" dirty="0" err="1" smtClean="0"/>
              <a:t>TypeChecking</a:t>
            </a:r>
            <a:r>
              <a:rPr lang="en-US" dirty="0" smtClean="0"/>
              <a:t> wrapper</a:t>
            </a:r>
          </a:p>
          <a:p>
            <a:r>
              <a:rPr lang="en-US" dirty="0" smtClean="0"/>
              <a:t>Checks program typing</a:t>
            </a:r>
          </a:p>
          <a:p>
            <a:r>
              <a:rPr lang="en-US" dirty="0" smtClean="0"/>
              <a:t>Inserts explicit casts where needed</a:t>
            </a:r>
          </a:p>
          <a:p>
            <a:r>
              <a:rPr lang="en-US" dirty="0" smtClean="0"/>
              <a:t>After first execution no more casts should be ever needed – </a:t>
            </a:r>
            <a:br>
              <a:rPr lang="en-US" dirty="0" smtClean="0"/>
            </a:br>
            <a:r>
              <a:rPr lang="en-US" dirty="0" smtClean="0"/>
              <a:t>it should behave like an Inspector</a:t>
            </a:r>
          </a:p>
          <a:p>
            <a:r>
              <a:rPr lang="en-US" dirty="0" smtClean="0"/>
              <a:t>Produces a </a:t>
            </a:r>
            <a:r>
              <a:rPr lang="en-US" dirty="0" err="1" smtClean="0"/>
              <a:t>TypeMap</a:t>
            </a:r>
            <a:endParaRPr lang="en-US" dirty="0" smtClean="0"/>
          </a:p>
          <a:p>
            <a:pPr lvl="1"/>
            <a:r>
              <a:rPr lang="en-US" dirty="0" smtClean="0"/>
              <a:t>for each node that has a type the map stores its </a:t>
            </a:r>
            <a:r>
              <a:rPr lang="en-US" b="1" dirty="0" smtClean="0"/>
              <a:t>canonical</a:t>
            </a:r>
            <a:r>
              <a:rPr lang="en-US" dirty="0" smtClean="0"/>
              <a:t> type</a:t>
            </a:r>
            <a:endParaRPr lang="en-US" dirty="0"/>
          </a:p>
          <a:p>
            <a:pPr lvl="1"/>
            <a:r>
              <a:rPr lang="en-US" dirty="0" smtClean="0"/>
              <a:t>two canonical types (from a </a:t>
            </a:r>
            <a:r>
              <a:rPr lang="en-US" dirty="0" err="1" smtClean="0"/>
              <a:t>typemap</a:t>
            </a:r>
            <a:r>
              <a:rPr lang="en-US" dirty="0" smtClean="0"/>
              <a:t>) are equal if and only if they are the same C++ object</a:t>
            </a:r>
          </a:p>
          <a:p>
            <a:pPr lvl="1"/>
            <a:r>
              <a:rPr lang="en-US" dirty="0" smtClean="0"/>
              <a:t>the canonical representation is not part of the IR program DAG </a:t>
            </a:r>
          </a:p>
          <a:p>
            <a:pPr lvl="1"/>
            <a:r>
              <a:rPr lang="en-US" dirty="0" smtClean="0"/>
              <a:t>not all IR nodes have types</a:t>
            </a:r>
          </a:p>
        </p:txBody>
      </p:sp>
      <p:sp>
        <p:nvSpPr>
          <p:cNvPr id="5" name="Isosceles Triangle 3"/>
          <p:cNvSpPr/>
          <p:nvPr/>
        </p:nvSpPr>
        <p:spPr>
          <a:xfrm>
            <a:off x="5018542" y="568143"/>
            <a:ext cx="3157640" cy="3009225"/>
          </a:xfrm>
          <a:prstGeom prst="triangl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IR</a:t>
            </a:r>
            <a:endParaRPr lang="en-US" sz="4000" dirty="0"/>
          </a:p>
        </p:txBody>
      </p:sp>
      <p:sp>
        <p:nvSpPr>
          <p:cNvPr id="7" name="TextBox 6"/>
          <p:cNvSpPr txBox="1"/>
          <p:nvPr/>
        </p:nvSpPr>
        <p:spPr>
          <a:xfrm>
            <a:off x="8745608" y="528229"/>
            <a:ext cx="1057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TypeMap</a:t>
            </a:r>
            <a:endParaRPr lang="en-US" dirty="0"/>
          </a:p>
        </p:txBody>
      </p:sp>
      <p:sp>
        <p:nvSpPr>
          <p:cNvPr id="8" name="Isosceles Triangle 3"/>
          <p:cNvSpPr/>
          <p:nvPr/>
        </p:nvSpPr>
        <p:spPr>
          <a:xfrm>
            <a:off x="10753518" y="481930"/>
            <a:ext cx="720365" cy="699237"/>
          </a:xfrm>
          <a:prstGeom prst="triangl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4000" dirty="0"/>
          </a:p>
        </p:txBody>
      </p:sp>
      <p:sp>
        <p:nvSpPr>
          <p:cNvPr id="10" name="Isosceles Triangle 3"/>
          <p:cNvSpPr/>
          <p:nvPr/>
        </p:nvSpPr>
        <p:spPr>
          <a:xfrm>
            <a:off x="11258786" y="1724628"/>
            <a:ext cx="720365" cy="699237"/>
          </a:xfrm>
          <a:prstGeom prst="triangl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4000" dirty="0"/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3048493"/>
              </p:ext>
            </p:extLst>
          </p:nvPr>
        </p:nvGraphicFramePr>
        <p:xfrm>
          <a:off x="8392487" y="985491"/>
          <a:ext cx="1550166" cy="14630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7750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50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9594">
                <a:tc>
                  <a:txBody>
                    <a:bodyPr/>
                    <a:lstStyle/>
                    <a:p>
                      <a:r>
                        <a:rPr lang="en-US" dirty="0" smtClean="0"/>
                        <a:t>Node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959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959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959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cxnSp>
        <p:nvCxnSpPr>
          <p:cNvPr id="13" name="Elbow Connector 12"/>
          <p:cNvCxnSpPr>
            <a:endCxn id="28" idx="0"/>
          </p:cNvCxnSpPr>
          <p:nvPr/>
        </p:nvCxnSpPr>
        <p:spPr>
          <a:xfrm rot="10800000">
            <a:off x="6594106" y="1488174"/>
            <a:ext cx="2151503" cy="29753"/>
          </a:xfrm>
          <a:prstGeom prst="bentConnector4">
            <a:avLst>
              <a:gd name="adj1" fmla="val 47163"/>
              <a:gd name="adj2" fmla="val 868326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/>
          <p:cNvCxnSpPr>
            <a:endCxn id="27" idx="0"/>
          </p:cNvCxnSpPr>
          <p:nvPr/>
        </p:nvCxnSpPr>
        <p:spPr>
          <a:xfrm rot="10800000" flipV="1">
            <a:off x="5946978" y="1933258"/>
            <a:ext cx="2854768" cy="606973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Elbow Connector 14"/>
          <p:cNvCxnSpPr>
            <a:endCxn id="26" idx="0"/>
          </p:cNvCxnSpPr>
          <p:nvPr/>
        </p:nvCxnSpPr>
        <p:spPr>
          <a:xfrm rot="10800000" flipV="1">
            <a:off x="7432226" y="2243942"/>
            <a:ext cx="1352005" cy="920774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Elbow Connector 15"/>
          <p:cNvCxnSpPr>
            <a:endCxn id="8" idx="0"/>
          </p:cNvCxnSpPr>
          <p:nvPr/>
        </p:nvCxnSpPr>
        <p:spPr>
          <a:xfrm flipV="1">
            <a:off x="9641335" y="481930"/>
            <a:ext cx="1472366" cy="1035997"/>
          </a:xfrm>
          <a:prstGeom prst="bentConnector4">
            <a:avLst>
              <a:gd name="adj1" fmla="val 37769"/>
              <a:gd name="adj2" fmla="val 122066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/>
          <p:cNvCxnSpPr>
            <a:endCxn id="10" idx="0"/>
          </p:cNvCxnSpPr>
          <p:nvPr/>
        </p:nvCxnSpPr>
        <p:spPr>
          <a:xfrm flipV="1">
            <a:off x="9632666" y="1724628"/>
            <a:ext cx="1986303" cy="160665"/>
          </a:xfrm>
          <a:prstGeom prst="bentConnector4">
            <a:avLst>
              <a:gd name="adj1" fmla="val 40933"/>
              <a:gd name="adj2" fmla="val 242284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/>
          <p:cNvCxnSpPr>
            <a:endCxn id="10" idx="0"/>
          </p:cNvCxnSpPr>
          <p:nvPr/>
        </p:nvCxnSpPr>
        <p:spPr>
          <a:xfrm flipV="1">
            <a:off x="9614810" y="1724628"/>
            <a:ext cx="2004159" cy="519314"/>
          </a:xfrm>
          <a:prstGeom prst="bentConnector4">
            <a:avLst>
              <a:gd name="adj1" fmla="val 72412"/>
              <a:gd name="adj2" fmla="val 130767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/>
          <p:cNvSpPr/>
          <p:nvPr/>
        </p:nvSpPr>
        <p:spPr>
          <a:xfrm>
            <a:off x="7310159" y="3164716"/>
            <a:ext cx="244132" cy="2288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5824912" y="2540232"/>
            <a:ext cx="244132" cy="2288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6472039" y="1488173"/>
            <a:ext cx="244132" cy="2288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5863699" y="207673"/>
            <a:ext cx="1216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Program IR</a:t>
            </a:r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10681915" y="2512797"/>
            <a:ext cx="953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Types IR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294058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 checking 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200"/>
            <a:ext cx="8229600" cy="4875926"/>
          </a:xfrm>
        </p:spPr>
        <p:txBody>
          <a:bodyPr>
            <a:normAutofit/>
          </a:bodyPr>
          <a:lstStyle/>
          <a:p>
            <a:r>
              <a:rPr lang="en-US" dirty="0" smtClean="0"/>
              <a:t>Somewhat complicated due to generics</a:t>
            </a:r>
          </a:p>
          <a:p>
            <a:r>
              <a:rPr lang="en-US" dirty="0" smtClean="0"/>
              <a:t>Infers values for unspecified type-variables</a:t>
            </a:r>
          </a:p>
          <a:p>
            <a:r>
              <a:rPr lang="en-US" dirty="0" smtClean="0"/>
              <a:t>Uses </a:t>
            </a:r>
            <a:r>
              <a:rPr lang="en-US" dirty="0" err="1" smtClean="0"/>
              <a:t>Hindley</a:t>
            </a:r>
            <a:r>
              <a:rPr lang="en-US" dirty="0" smtClean="0"/>
              <a:t>-Milner algorithm</a:t>
            </a:r>
          </a:p>
          <a:p>
            <a:pPr lvl="1"/>
            <a:r>
              <a:rPr lang="en-US" dirty="0" smtClean="0"/>
              <a:t>adapted from </a:t>
            </a:r>
            <a:r>
              <a:rPr lang="en-US" dirty="0">
                <a:hlinkClick r:id="rId2"/>
              </a:rPr>
              <a:t>http://cs.brown.edu/~sk/Publications/Books/ProgLangs/2007-04-26/plai-2007-04-26.</a:t>
            </a:r>
            <a:r>
              <a:rPr lang="en-US" dirty="0" smtClean="0">
                <a:hlinkClick r:id="rId2"/>
              </a:rPr>
              <a:t>pdf</a:t>
            </a:r>
            <a:r>
              <a:rPr lang="en-US" dirty="0" smtClean="0"/>
              <a:t>, page 280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5133" y="365125"/>
            <a:ext cx="1524000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5242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useful classes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40180"/>
            <a:ext cx="10515600" cy="5207110"/>
          </a:xfrm>
        </p:spPr>
        <p:txBody>
          <a:bodyPr>
            <a:normAutofit fontScale="92500" lnSpcReduction="10000"/>
          </a:bodyPr>
          <a:lstStyle/>
          <a:p>
            <a:r>
              <a:rPr lang="en-US" dirty="0" err="1" smtClean="0"/>
              <a:t>MethodInstance</a:t>
            </a:r>
            <a:r>
              <a:rPr lang="en-US" dirty="0" smtClean="0"/>
              <a:t> -&gt; applied to a </a:t>
            </a:r>
            <a:r>
              <a:rPr lang="en-US" dirty="0" err="1" smtClean="0"/>
              <a:t>MethodCallExpression</a:t>
            </a:r>
            <a:r>
              <a:rPr lang="en-US" dirty="0" smtClean="0"/>
              <a:t>, extracts lots of useful information statically</a:t>
            </a:r>
          </a:p>
          <a:p>
            <a:r>
              <a:rPr lang="en-US" dirty="0" err="1" smtClean="0"/>
              <a:t>ConstructorCall</a:t>
            </a:r>
            <a:r>
              <a:rPr lang="en-US" dirty="0" smtClean="0"/>
              <a:t> -&gt; like </a:t>
            </a:r>
            <a:r>
              <a:rPr lang="en-US" dirty="0" err="1" smtClean="0"/>
              <a:t>MethodInstance</a:t>
            </a:r>
            <a:r>
              <a:rPr lang="en-US" dirty="0" smtClean="0"/>
              <a:t>, but for </a:t>
            </a:r>
            <a:r>
              <a:rPr lang="en-US" dirty="0" err="1" smtClean="0"/>
              <a:t>ConstructorCallExpressions</a:t>
            </a:r>
            <a:endParaRPr lang="en-US" dirty="0" smtClean="0"/>
          </a:p>
          <a:p>
            <a:r>
              <a:rPr lang="en-US" dirty="0" err="1" smtClean="0"/>
              <a:t>EnumInstance</a:t>
            </a:r>
            <a:r>
              <a:rPr lang="en-US" dirty="0" smtClean="0"/>
              <a:t> -&gt; helps resolve </a:t>
            </a:r>
            <a:r>
              <a:rPr lang="en-US" dirty="0" err="1" smtClean="0"/>
              <a:t>Enum</a:t>
            </a:r>
            <a:r>
              <a:rPr lang="en-US" dirty="0" smtClean="0"/>
              <a:t> fields</a:t>
            </a:r>
          </a:p>
          <a:p>
            <a:r>
              <a:rPr lang="en-US" dirty="0" err="1" smtClean="0"/>
              <a:t>ParameterSubstitution</a:t>
            </a:r>
            <a:r>
              <a:rPr lang="en-US" dirty="0" smtClean="0"/>
              <a:t> -&gt; represents a binding of Expressions to Parameters</a:t>
            </a:r>
          </a:p>
          <a:p>
            <a:pPr lvl="1"/>
            <a:r>
              <a:rPr lang="en-US" dirty="0" smtClean="0"/>
              <a:t>Use P4::</a:t>
            </a:r>
            <a:r>
              <a:rPr lang="en-US" dirty="0" err="1" smtClean="0"/>
              <a:t>SubstituteParameters</a:t>
            </a:r>
            <a:r>
              <a:rPr lang="en-US" dirty="0" smtClean="0"/>
              <a:t> to apply a substitution</a:t>
            </a:r>
          </a:p>
          <a:p>
            <a:r>
              <a:rPr lang="en-US" dirty="0" smtClean="0"/>
              <a:t>P4CoreLibrary -&gt; represents core.p4 library</a:t>
            </a:r>
          </a:p>
          <a:p>
            <a:r>
              <a:rPr lang="en-US" dirty="0" err="1" smtClean="0"/>
              <a:t>TableApply</a:t>
            </a:r>
            <a:r>
              <a:rPr lang="en-US" dirty="0" smtClean="0"/>
              <a:t> -&gt; helps resolve expressions on tables:</a:t>
            </a:r>
          </a:p>
          <a:p>
            <a:pPr lvl="1"/>
            <a:r>
              <a:rPr lang="en-US" dirty="0" err="1" smtClean="0"/>
              <a:t>table.apply</a:t>
            </a:r>
            <a:r>
              <a:rPr lang="en-US" dirty="0" smtClean="0"/>
              <a:t>().hit</a:t>
            </a:r>
          </a:p>
          <a:p>
            <a:pPr lvl="1"/>
            <a:r>
              <a:rPr lang="en-US" dirty="0" err="1" smtClean="0"/>
              <a:t>table.apply</a:t>
            </a:r>
            <a:r>
              <a:rPr lang="en-US" dirty="0" smtClean="0"/>
              <a:t>().</a:t>
            </a:r>
            <a:r>
              <a:rPr lang="en-US" dirty="0" err="1" smtClean="0"/>
              <a:t>action_run</a:t>
            </a:r>
            <a:endParaRPr lang="en-US" dirty="0" smtClean="0"/>
          </a:p>
          <a:p>
            <a:r>
              <a:rPr lang="en-US" dirty="0" err="1" smtClean="0"/>
              <a:t>CallGraph</a:t>
            </a:r>
            <a:r>
              <a:rPr lang="en-US" dirty="0" smtClean="0"/>
              <a:t>: performs topological sorting, </a:t>
            </a:r>
            <a:br>
              <a:rPr lang="en-US" dirty="0" smtClean="0"/>
            </a:br>
            <a:r>
              <a:rPr lang="en-US" dirty="0" smtClean="0"/>
              <a:t>including strongly-connected component computation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9710" y="3813810"/>
            <a:ext cx="27432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98852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6868" y="1790901"/>
            <a:ext cx="7588171" cy="4351338"/>
          </a:xfrm>
        </p:spPr>
        <p:txBody>
          <a:bodyPr/>
          <a:lstStyle/>
          <a:p>
            <a:r>
              <a:rPr lang="en-US" dirty="0" smtClean="0"/>
              <a:t>P4::Evaluator</a:t>
            </a:r>
          </a:p>
          <a:p>
            <a:r>
              <a:rPr lang="en-US" dirty="0" smtClean="0"/>
              <a:t>Should be called after the front-end and mid-end</a:t>
            </a:r>
          </a:p>
          <a:p>
            <a:r>
              <a:rPr lang="en-US" dirty="0" smtClean="0"/>
              <a:t>Represents each program resource as a Block</a:t>
            </a:r>
          </a:p>
          <a:p>
            <a:r>
              <a:rPr lang="en-US" dirty="0" smtClean="0"/>
              <a:t>Blocks form a DAG</a:t>
            </a:r>
          </a:p>
          <a:p>
            <a:pPr lvl="1"/>
            <a:r>
              <a:rPr lang="en-US" dirty="0" smtClean="0"/>
              <a:t>children of a block are “allocated” within that block</a:t>
            </a:r>
          </a:p>
          <a:p>
            <a:r>
              <a:rPr lang="en-US" dirty="0" smtClean="0"/>
              <a:t>Each persistent resource has a block</a:t>
            </a:r>
          </a:p>
          <a:p>
            <a:pPr lvl="1"/>
            <a:r>
              <a:rPr lang="en-US" dirty="0" smtClean="0"/>
              <a:t>parser, control, packages, externs, tables</a:t>
            </a:r>
          </a:p>
          <a:p>
            <a:r>
              <a:rPr lang="en-US" dirty="0" smtClean="0"/>
              <a:t>Each block maps IR nodes to </a:t>
            </a:r>
            <a:r>
              <a:rPr lang="en-US" dirty="0" err="1" smtClean="0"/>
              <a:t>CompileTimeValue</a:t>
            </a:r>
            <a:r>
              <a:rPr lang="en-US" dirty="0" smtClean="0"/>
              <a:t> s</a:t>
            </a:r>
          </a:p>
          <a:p>
            <a:r>
              <a:rPr lang="en-US" dirty="0" smtClean="0"/>
              <a:t>A </a:t>
            </a:r>
            <a:r>
              <a:rPr lang="en-US" dirty="0" err="1" smtClean="0"/>
              <a:t>CompileTimeValue</a:t>
            </a:r>
            <a:r>
              <a:rPr lang="en-US" dirty="0" smtClean="0"/>
              <a:t> is a compile-time constant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7951808" y="1226915"/>
            <a:ext cx="4109012" cy="482664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951808" y="1190756"/>
            <a:ext cx="1462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Package main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8160370" y="1667537"/>
            <a:ext cx="3703681" cy="1145895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8197343" y="1674329"/>
            <a:ext cx="945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Parser p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8160370" y="2950143"/>
            <a:ext cx="3703681" cy="1490367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8185826" y="2943352"/>
            <a:ext cx="1342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Control pipe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8160370" y="4621695"/>
            <a:ext cx="3707808" cy="1145895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183886" y="4637224"/>
            <a:ext cx="1761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Control deparser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306480" y="1756219"/>
            <a:ext cx="804249" cy="952118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Extern </a:t>
            </a:r>
          </a:p>
          <a:p>
            <a:pPr algn="ctr"/>
            <a:r>
              <a:rPr lang="en-US" dirty="0" err="1" smtClean="0"/>
              <a:t>ck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306697" y="4707133"/>
            <a:ext cx="804249" cy="952118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Extern </a:t>
            </a:r>
          </a:p>
          <a:p>
            <a:pPr algn="ctr"/>
            <a:r>
              <a:rPr lang="en-US" dirty="0" err="1" smtClean="0"/>
              <a:t>ck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8629649" y="113530"/>
            <a:ext cx="26323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Block hierarchy </a:t>
            </a:r>
            <a:r>
              <a:rPr lang="en-US" smtClean="0"/>
              <a:t>for </a:t>
            </a:r>
            <a:br>
              <a:rPr lang="en-US" smtClean="0"/>
            </a:br>
            <a:r>
              <a:rPr lang="en-US" smtClean="0"/>
              <a:t>simple-switch-example.p4</a:t>
            </a:r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8235454" y="3544209"/>
            <a:ext cx="833961" cy="788644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Table</a:t>
            </a:r>
            <a:br>
              <a:rPr lang="en-US" dirty="0" smtClean="0"/>
            </a:br>
            <a:r>
              <a:rPr lang="en-US" dirty="0" smtClean="0"/>
              <a:t>ipv4_match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9142666" y="3544209"/>
            <a:ext cx="833961" cy="788644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Table</a:t>
            </a:r>
            <a:br>
              <a:rPr lang="en-US" dirty="0" smtClean="0"/>
            </a:br>
            <a:r>
              <a:rPr lang="en-US" dirty="0" err="1" smtClean="0"/>
              <a:t>check_ttl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10057069" y="3554522"/>
            <a:ext cx="833961" cy="788644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Table</a:t>
            </a:r>
            <a:br>
              <a:rPr lang="en-US" dirty="0" smtClean="0"/>
            </a:br>
            <a:r>
              <a:rPr lang="en-US" dirty="0" err="1" smtClean="0"/>
              <a:t>dmac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10982135" y="3554522"/>
            <a:ext cx="833961" cy="788644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Table</a:t>
            </a:r>
            <a:br>
              <a:rPr lang="en-US" dirty="0" smtClean="0"/>
            </a:br>
            <a:r>
              <a:rPr lang="en-US" dirty="0" err="1"/>
              <a:t>s</a:t>
            </a:r>
            <a:r>
              <a:rPr lang="en-US" dirty="0" err="1" smtClean="0"/>
              <a:t>mac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7833862" y="759862"/>
            <a:ext cx="4358137" cy="5382378"/>
          </a:xfrm>
          <a:prstGeom prst="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7825910" y="730904"/>
            <a:ext cx="15095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Toplevel</a:t>
            </a:r>
            <a:r>
              <a:rPr lang="en-US" dirty="0" smtClean="0"/>
              <a:t> block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93237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the hard part?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9613" y="1825624"/>
            <a:ext cx="11346511" cy="4769485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Keeping track of various node versions</a:t>
            </a:r>
          </a:p>
          <a:p>
            <a:r>
              <a:rPr lang="en-US" dirty="0" smtClean="0"/>
              <a:t>New versions of nodes are created while transformations occur</a:t>
            </a:r>
          </a:p>
          <a:p>
            <a:r>
              <a:rPr lang="en-US" dirty="0" smtClean="0"/>
              <a:t>Even nodes that you are not touching</a:t>
            </a:r>
          </a:p>
          <a:p>
            <a:pPr lvl="1"/>
            <a:r>
              <a:rPr lang="en-US" dirty="0" smtClean="0"/>
              <a:t>the ancestors of the nodes you are touching</a:t>
            </a:r>
          </a:p>
          <a:p>
            <a:r>
              <a:rPr lang="en-US" dirty="0" smtClean="0"/>
              <a:t>References to nodes may become stale</a:t>
            </a:r>
          </a:p>
          <a:p>
            <a:pPr lvl="1"/>
            <a:r>
              <a:rPr lang="en-US" dirty="0" smtClean="0"/>
              <a:t>pointing to old versions of the nodes, no longer in the IR tree</a:t>
            </a:r>
          </a:p>
          <a:p>
            <a:pPr lvl="1"/>
            <a:r>
              <a:rPr lang="en-US" dirty="0" smtClean="0"/>
              <a:t>so your carefully constructed maps may need to be reconstructed if you do </a:t>
            </a:r>
            <a:r>
              <a:rPr lang="en-US" i="1" dirty="0" smtClean="0"/>
              <a:t>anything</a:t>
            </a:r>
          </a:p>
          <a:p>
            <a:pPr lvl="2"/>
            <a:r>
              <a:rPr lang="en-US" dirty="0" smtClean="0"/>
              <a:t>e.g., </a:t>
            </a:r>
            <a:r>
              <a:rPr lang="en-US" dirty="0" err="1" smtClean="0"/>
              <a:t>ReferenceMap</a:t>
            </a:r>
            <a:r>
              <a:rPr lang="en-US" dirty="0" smtClean="0"/>
              <a:t>, </a:t>
            </a:r>
            <a:r>
              <a:rPr lang="en-US" dirty="0" err="1" smtClean="0"/>
              <a:t>TypeMap</a:t>
            </a:r>
            <a:endParaRPr lang="en-US" dirty="0"/>
          </a:p>
          <a:p>
            <a:pPr lvl="1"/>
            <a:r>
              <a:rPr lang="en-US" dirty="0" smtClean="0"/>
              <a:t>You can use </a:t>
            </a:r>
            <a:r>
              <a:rPr lang="en-US" dirty="0" err="1" smtClean="0"/>
              <a:t>validateMap</a:t>
            </a:r>
            <a:r>
              <a:rPr lang="en-US" dirty="0" smtClean="0"/>
              <a:t>() to check that a map is still up-to-date</a:t>
            </a:r>
          </a:p>
          <a:p>
            <a:r>
              <a:rPr lang="en-US" dirty="0" smtClean="0"/>
              <a:t>In general, you cannot run two Transforms in sequence if they use some </a:t>
            </a:r>
            <a:r>
              <a:rPr lang="en-US" dirty="0" err="1" smtClean="0"/>
              <a:t>precomputed</a:t>
            </a:r>
            <a:r>
              <a:rPr lang="en-US" dirty="0" smtClean="0"/>
              <a:t> data structures, since the first will change the program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9843713" y="709854"/>
            <a:ext cx="1594103" cy="1601541"/>
            <a:chOff x="6809186" y="2405916"/>
            <a:chExt cx="3157640" cy="3095597"/>
          </a:xfrm>
        </p:grpSpPr>
        <p:sp>
          <p:nvSpPr>
            <p:cNvPr id="4" name="Isosceles Triangle 14"/>
            <p:cNvSpPr/>
            <p:nvPr/>
          </p:nvSpPr>
          <p:spPr>
            <a:xfrm>
              <a:off x="6809186" y="2492288"/>
              <a:ext cx="3157640" cy="3009225"/>
            </a:xfrm>
            <a:prstGeom prst="triangl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Isosceles Triangle 41"/>
            <p:cNvSpPr/>
            <p:nvPr/>
          </p:nvSpPr>
          <p:spPr>
            <a:xfrm>
              <a:off x="8178165" y="4603338"/>
              <a:ext cx="827289" cy="898174"/>
            </a:xfrm>
            <a:prstGeom prst="triangl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/>
            <p:cNvSpPr/>
            <p:nvPr/>
          </p:nvSpPr>
          <p:spPr>
            <a:xfrm>
              <a:off x="8468520" y="4391645"/>
              <a:ext cx="244132" cy="228838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8839200" y="4006116"/>
              <a:ext cx="244132" cy="228838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8382000" y="3625116"/>
              <a:ext cx="244132" cy="228838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8686800" y="3244116"/>
              <a:ext cx="244132" cy="228838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8458200" y="2786916"/>
              <a:ext cx="244132" cy="228838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8229600" y="2405916"/>
              <a:ext cx="244132" cy="228838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 flipH="1">
              <a:off x="8676900" y="4201442"/>
              <a:ext cx="198052" cy="223717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>
              <a:off x="8590380" y="3820441"/>
              <a:ext cx="284572" cy="219188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 flipH="1">
              <a:off x="8590380" y="3439441"/>
              <a:ext cx="132172" cy="219188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>
              <a:off x="8666580" y="2982242"/>
              <a:ext cx="142286" cy="261875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>
              <a:off x="8437980" y="2601242"/>
              <a:ext cx="142286" cy="185675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8540512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 back-ends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4492" y="450850"/>
            <a:ext cx="2997200" cy="321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2202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Compiler architecture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2585" y="1418095"/>
            <a:ext cx="3477490" cy="2608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601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p4test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Fake back-end</a:t>
            </a:r>
          </a:p>
          <a:p>
            <a:r>
              <a:rPr lang="en-US" dirty="0" smtClean="0"/>
              <a:t>Used for testing the P4 front-ends </a:t>
            </a:r>
            <a:r>
              <a:rPr lang="en-US" dirty="0" smtClean="0"/>
              <a:t>and mid-ends</a:t>
            </a:r>
            <a:endParaRPr lang="en-US" dirty="0"/>
          </a:p>
          <a:p>
            <a:r>
              <a:rPr lang="en-US" dirty="0" smtClean="0"/>
              <a:t>Contains a significant sample mid-end</a:t>
            </a:r>
          </a:p>
          <a:p>
            <a:r>
              <a:rPr lang="en-US" dirty="0" smtClean="0"/>
              <a:t>Compile files and dump P4 representations</a:t>
            </a:r>
          </a:p>
          <a:p>
            <a:pPr lvl="1"/>
            <a:r>
              <a:rPr lang="en-US" dirty="0" smtClean="0"/>
              <a:t>Works for both </a:t>
            </a:r>
            <a:r>
              <a:rPr lang="en-US" dirty="0" smtClean="0"/>
              <a:t>P4_14 and P4_16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8703" y="312094"/>
            <a:ext cx="3073159" cy="3027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8080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7578" y="53011"/>
            <a:ext cx="8229600" cy="813536"/>
          </a:xfrm>
        </p:spPr>
        <p:txBody>
          <a:bodyPr/>
          <a:lstStyle/>
          <a:p>
            <a:r>
              <a:rPr lang="en-US" dirty="0" smtClean="0"/>
              <a:t>Testing the front-end and mid-ends</a:t>
            </a:r>
            <a:endParaRPr lang="en-US" dirty="0"/>
          </a:p>
        </p:txBody>
      </p:sp>
      <p:sp>
        <p:nvSpPr>
          <p:cNvPr id="27" name="Content Placeholder 26"/>
          <p:cNvSpPr>
            <a:spLocks noGrp="1"/>
          </p:cNvSpPr>
          <p:nvPr>
            <p:ph idx="1"/>
          </p:nvPr>
        </p:nvSpPr>
        <p:spPr>
          <a:xfrm>
            <a:off x="1212834" y="1022965"/>
            <a:ext cx="8912325" cy="5668917"/>
          </a:xfrm>
        </p:spPr>
        <p:txBody>
          <a:bodyPr>
            <a:normAutofit/>
          </a:bodyPr>
          <a:lstStyle/>
          <a:p>
            <a:r>
              <a:rPr lang="en-US" dirty="0" smtClean="0"/>
              <a:t>Compare P4 output after some passes w/ reference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Check compiler </a:t>
            </a:r>
            <a:r>
              <a:rPr lang="en-US" dirty="0" err="1" smtClean="0"/>
              <a:t>stderr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Recompile P4 generated by front-end twice</a:t>
            </a:r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4" name="Rectangle 3"/>
          <p:cNvSpPr/>
          <p:nvPr/>
        </p:nvSpPr>
        <p:spPr>
          <a:xfrm>
            <a:off x="4530177" y="5141508"/>
            <a:ext cx="624402" cy="51008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FE</a:t>
            </a:r>
          </a:p>
        </p:txBody>
      </p:sp>
      <p:sp>
        <p:nvSpPr>
          <p:cNvPr id="5" name="Right Arrow 4"/>
          <p:cNvSpPr/>
          <p:nvPr/>
        </p:nvSpPr>
        <p:spPr>
          <a:xfrm>
            <a:off x="4361384" y="5210125"/>
            <a:ext cx="168793" cy="34933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6" name="Right Arrow 5"/>
          <p:cNvSpPr/>
          <p:nvPr/>
        </p:nvSpPr>
        <p:spPr>
          <a:xfrm>
            <a:off x="5154580" y="5210125"/>
            <a:ext cx="168793" cy="34933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7" name="TextBox 6"/>
          <p:cNvSpPr txBox="1"/>
          <p:nvPr/>
        </p:nvSpPr>
        <p:spPr>
          <a:xfrm>
            <a:off x="3638309" y="5207375"/>
            <a:ext cx="5950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f.p4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119112" y="5169934"/>
            <a:ext cx="5330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P4</a:t>
            </a:r>
          </a:p>
        </p:txBody>
      </p:sp>
      <p:sp>
        <p:nvSpPr>
          <p:cNvPr id="9" name="Rectangle 8"/>
          <p:cNvSpPr/>
          <p:nvPr/>
        </p:nvSpPr>
        <p:spPr>
          <a:xfrm>
            <a:off x="5323372" y="5141508"/>
            <a:ext cx="691251" cy="51008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2400" dirty="0"/>
              <a:t>toP4</a:t>
            </a:r>
          </a:p>
        </p:txBody>
      </p:sp>
      <p:sp>
        <p:nvSpPr>
          <p:cNvPr id="10" name="Right Arrow 9"/>
          <p:cNvSpPr/>
          <p:nvPr/>
        </p:nvSpPr>
        <p:spPr>
          <a:xfrm>
            <a:off x="6014623" y="5210125"/>
            <a:ext cx="168793" cy="34933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1" name="Rectangle 10"/>
          <p:cNvSpPr/>
          <p:nvPr/>
        </p:nvSpPr>
        <p:spPr>
          <a:xfrm>
            <a:off x="6716458" y="5141508"/>
            <a:ext cx="624402" cy="51008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FE</a:t>
            </a:r>
          </a:p>
        </p:txBody>
      </p:sp>
      <p:sp>
        <p:nvSpPr>
          <p:cNvPr id="12" name="Right Arrow 11"/>
          <p:cNvSpPr/>
          <p:nvPr/>
        </p:nvSpPr>
        <p:spPr>
          <a:xfrm>
            <a:off x="6547665" y="5210125"/>
            <a:ext cx="168793" cy="34933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3" name="Right Arrow 12"/>
          <p:cNvSpPr/>
          <p:nvPr/>
        </p:nvSpPr>
        <p:spPr>
          <a:xfrm>
            <a:off x="7340861" y="5210125"/>
            <a:ext cx="168793" cy="34933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4" name="Rectangle 13"/>
          <p:cNvSpPr/>
          <p:nvPr/>
        </p:nvSpPr>
        <p:spPr>
          <a:xfrm>
            <a:off x="7509653" y="5141508"/>
            <a:ext cx="691251" cy="51008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2400" dirty="0"/>
              <a:t>toP4</a:t>
            </a:r>
          </a:p>
        </p:txBody>
      </p:sp>
      <p:sp>
        <p:nvSpPr>
          <p:cNvPr id="15" name="Right Arrow 14"/>
          <p:cNvSpPr/>
          <p:nvPr/>
        </p:nvSpPr>
        <p:spPr>
          <a:xfrm>
            <a:off x="8200904" y="5210125"/>
            <a:ext cx="168793" cy="34933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6" name="TextBox 15"/>
          <p:cNvSpPr txBox="1"/>
          <p:nvPr/>
        </p:nvSpPr>
        <p:spPr>
          <a:xfrm>
            <a:off x="8369697" y="5169934"/>
            <a:ext cx="5330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P4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302193" y="5816854"/>
            <a:ext cx="414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==</a:t>
            </a:r>
          </a:p>
        </p:txBody>
      </p:sp>
      <p:cxnSp>
        <p:nvCxnSpPr>
          <p:cNvPr id="22" name="Elbow Connector 21"/>
          <p:cNvCxnSpPr>
            <a:stCxn id="21" idx="3"/>
            <a:endCxn id="16" idx="2"/>
          </p:cNvCxnSpPr>
          <p:nvPr/>
        </p:nvCxnSpPr>
        <p:spPr>
          <a:xfrm flipV="1">
            <a:off x="7716790" y="5570044"/>
            <a:ext cx="919429" cy="431476"/>
          </a:xfrm>
          <a:prstGeom prst="bentConnector2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/>
          <p:cNvCxnSpPr>
            <a:stCxn id="21" idx="1"/>
            <a:endCxn id="8" idx="2"/>
          </p:cNvCxnSpPr>
          <p:nvPr/>
        </p:nvCxnSpPr>
        <p:spPr>
          <a:xfrm rot="10800000">
            <a:off x="6385635" y="5570044"/>
            <a:ext cx="916559" cy="431476"/>
          </a:xfrm>
          <a:prstGeom prst="bentConnector2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 rot="16200000">
            <a:off x="3530398" y="2286204"/>
            <a:ext cx="1042019" cy="51576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Parse</a:t>
            </a:r>
            <a:endParaRPr lang="en-US" sz="2000" dirty="0"/>
          </a:p>
        </p:txBody>
      </p:sp>
      <p:sp>
        <p:nvSpPr>
          <p:cNvPr id="32" name="TextBox 31"/>
          <p:cNvSpPr txBox="1"/>
          <p:nvPr/>
        </p:nvSpPr>
        <p:spPr>
          <a:xfrm>
            <a:off x="2830464" y="2241282"/>
            <a:ext cx="6739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f.p4</a:t>
            </a:r>
          </a:p>
        </p:txBody>
      </p:sp>
      <p:sp>
        <p:nvSpPr>
          <p:cNvPr id="33" name="Rectangle 32"/>
          <p:cNvSpPr/>
          <p:nvPr/>
        </p:nvSpPr>
        <p:spPr>
          <a:xfrm rot="16200000">
            <a:off x="5361352" y="2286204"/>
            <a:ext cx="1042019" cy="51576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Pass2</a:t>
            </a:r>
          </a:p>
        </p:txBody>
      </p:sp>
      <p:sp>
        <p:nvSpPr>
          <p:cNvPr id="35" name="Rectangle 34"/>
          <p:cNvSpPr/>
          <p:nvPr/>
        </p:nvSpPr>
        <p:spPr>
          <a:xfrm rot="16200000">
            <a:off x="7146816" y="2286199"/>
            <a:ext cx="1042019" cy="51576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Pass3</a:t>
            </a:r>
          </a:p>
        </p:txBody>
      </p:sp>
      <p:sp>
        <p:nvSpPr>
          <p:cNvPr id="37" name="Right Arrow 36"/>
          <p:cNvSpPr/>
          <p:nvPr/>
        </p:nvSpPr>
        <p:spPr>
          <a:xfrm>
            <a:off x="3504446" y="2353614"/>
            <a:ext cx="289076" cy="34933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38" name="Right Arrow 37"/>
          <p:cNvSpPr/>
          <p:nvPr/>
        </p:nvSpPr>
        <p:spPr>
          <a:xfrm>
            <a:off x="4337507" y="2353614"/>
            <a:ext cx="1269695" cy="34933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41" name="Right Arrow 40"/>
          <p:cNvSpPr/>
          <p:nvPr/>
        </p:nvSpPr>
        <p:spPr>
          <a:xfrm>
            <a:off x="6140246" y="2353614"/>
            <a:ext cx="1269695" cy="34933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43" name="Right Arrow 42"/>
          <p:cNvSpPr/>
          <p:nvPr/>
        </p:nvSpPr>
        <p:spPr>
          <a:xfrm rot="16200000">
            <a:off x="4596481" y="1925634"/>
            <a:ext cx="638945" cy="37776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46" name="TextBox 45"/>
          <p:cNvSpPr txBox="1"/>
          <p:nvPr/>
        </p:nvSpPr>
        <p:spPr>
          <a:xfrm>
            <a:off x="4530177" y="1366988"/>
            <a:ext cx="8560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/>
              <a:t>f.p4</a:t>
            </a:r>
            <a:endParaRPr lang="en-US" sz="2400" dirty="0"/>
          </a:p>
        </p:txBody>
      </p:sp>
      <p:sp>
        <p:nvSpPr>
          <p:cNvPr id="48" name="TextBox 47"/>
          <p:cNvSpPr txBox="1"/>
          <p:nvPr/>
        </p:nvSpPr>
        <p:spPr>
          <a:xfrm>
            <a:off x="8006076" y="1355946"/>
            <a:ext cx="11089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/>
              <a:t>f-fe.p4</a:t>
            </a:r>
            <a:endParaRPr lang="en-US" sz="2400" dirty="0"/>
          </a:p>
        </p:txBody>
      </p:sp>
      <p:sp>
        <p:nvSpPr>
          <p:cNvPr id="49" name="Right Arrow 48"/>
          <p:cNvSpPr/>
          <p:nvPr/>
        </p:nvSpPr>
        <p:spPr>
          <a:xfrm>
            <a:off x="7925710" y="2353614"/>
            <a:ext cx="1269695" cy="34933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50" name="Right Arrow 49"/>
          <p:cNvSpPr/>
          <p:nvPr/>
        </p:nvSpPr>
        <p:spPr>
          <a:xfrm rot="16200000">
            <a:off x="8181724" y="1925635"/>
            <a:ext cx="638945" cy="37776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51" name="Rectangle 50"/>
          <p:cNvSpPr/>
          <p:nvPr/>
        </p:nvSpPr>
        <p:spPr>
          <a:xfrm>
            <a:off x="5806911" y="4033596"/>
            <a:ext cx="624402" cy="51008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FE</a:t>
            </a:r>
          </a:p>
        </p:txBody>
      </p:sp>
      <p:sp>
        <p:nvSpPr>
          <p:cNvPr id="52" name="Right Arrow 51"/>
          <p:cNvSpPr/>
          <p:nvPr/>
        </p:nvSpPr>
        <p:spPr>
          <a:xfrm>
            <a:off x="5638118" y="4102213"/>
            <a:ext cx="168793" cy="34933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53" name="TextBox 52"/>
          <p:cNvSpPr txBox="1"/>
          <p:nvPr/>
        </p:nvSpPr>
        <p:spPr>
          <a:xfrm>
            <a:off x="4915043" y="4099463"/>
            <a:ext cx="5950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f.p4</a:t>
            </a:r>
          </a:p>
        </p:txBody>
      </p:sp>
      <p:sp>
        <p:nvSpPr>
          <p:cNvPr id="55" name="Right Arrow 54"/>
          <p:cNvSpPr/>
          <p:nvPr/>
        </p:nvSpPr>
        <p:spPr>
          <a:xfrm rot="16200000">
            <a:off x="6041477" y="3764334"/>
            <a:ext cx="160755" cy="37776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56" name="Rectangle 55"/>
          <p:cNvSpPr/>
          <p:nvPr/>
        </p:nvSpPr>
        <p:spPr>
          <a:xfrm>
            <a:off x="5104837" y="3517426"/>
            <a:ext cx="230510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/>
              <a:t>f.p4-stderr ==</a:t>
            </a:r>
            <a:r>
              <a:rPr lang="en-US" sz="2000" dirty="0" err="1"/>
              <a:t>stderr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80887911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BMv2 back-end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p4c-bm2-ss</a:t>
            </a:r>
          </a:p>
          <a:p>
            <a:r>
              <a:rPr lang="en-US" dirty="0" smtClean="0"/>
              <a:t>Target is the software switch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simple_switch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implemented using BMv2 (Behavioral Model version 2)</a:t>
            </a:r>
            <a:br>
              <a:rPr lang="en-US" dirty="0" smtClean="0"/>
            </a:br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github.com/p4lang/behavioral-model</a:t>
            </a:r>
            <a:endParaRPr lang="en-US" dirty="0" smtClean="0"/>
          </a:p>
          <a:p>
            <a:r>
              <a:rPr lang="en-US" dirty="0" smtClean="0"/>
              <a:t>Handles most </a:t>
            </a:r>
            <a:r>
              <a:rPr lang="en-US" dirty="0" smtClean="0"/>
              <a:t>P4_14 </a:t>
            </a:r>
            <a:r>
              <a:rPr lang="en-US" dirty="0" smtClean="0"/>
              <a:t>programs</a:t>
            </a:r>
          </a:p>
          <a:p>
            <a:pPr lvl="1"/>
            <a:r>
              <a:rPr lang="en-US" dirty="0" smtClean="0"/>
              <a:t>Converts program to a </a:t>
            </a:r>
            <a:r>
              <a:rPr lang="en-US" dirty="0" smtClean="0"/>
              <a:t>P4_16 </a:t>
            </a:r>
            <a:r>
              <a:rPr lang="en-US" dirty="0" smtClean="0"/>
              <a:t>representation</a:t>
            </a:r>
          </a:p>
          <a:p>
            <a:pPr lvl="1"/>
            <a:r>
              <a:rPr lang="en-US" dirty="0" smtClean="0"/>
              <a:t>Uses the v1model.p4 architecture</a:t>
            </a:r>
          </a:p>
          <a:p>
            <a:r>
              <a:rPr lang="en-US" dirty="0" smtClean="0"/>
              <a:t>Can handle simple </a:t>
            </a:r>
            <a:r>
              <a:rPr lang="en-US" dirty="0" smtClean="0"/>
              <a:t>P4_16 </a:t>
            </a:r>
            <a:r>
              <a:rPr lang="en-US" dirty="0" smtClean="0"/>
              <a:t>programs written for the v1model.p4 architecture</a:t>
            </a:r>
          </a:p>
          <a:p>
            <a:r>
              <a:rPr lang="en-US" dirty="0" smtClean="0"/>
              <a:t>Emits </a:t>
            </a:r>
            <a:r>
              <a:rPr lang="en-US" dirty="0" err="1" smtClean="0"/>
              <a:t>json</a:t>
            </a:r>
            <a:r>
              <a:rPr lang="en-US" dirty="0" smtClean="0"/>
              <a:t> that can be consumed by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simple_switch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68720" y="365124"/>
            <a:ext cx="2585080" cy="969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69070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BMv2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452166" y="3599749"/>
            <a:ext cx="1524000" cy="10774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p4c-bm2-ss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658394" y="3237967"/>
            <a:ext cx="1298753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P4_14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program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658395" y="4155819"/>
            <a:ext cx="1298753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P4_16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program +</a:t>
            </a:r>
          </a:p>
          <a:p>
            <a:r>
              <a:rPr lang="en-US" dirty="0" smtClean="0"/>
              <a:t>v1model.p4</a:t>
            </a:r>
          </a:p>
        </p:txBody>
      </p:sp>
      <p:cxnSp>
        <p:nvCxnSpPr>
          <p:cNvPr id="8" name="Elbow Connector 7"/>
          <p:cNvCxnSpPr>
            <a:stCxn id="5" idx="3"/>
            <a:endCxn id="4" idx="1"/>
          </p:cNvCxnSpPr>
          <p:nvPr/>
        </p:nvCxnSpPr>
        <p:spPr>
          <a:xfrm>
            <a:off x="2957147" y="3561133"/>
            <a:ext cx="495019" cy="577332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Elbow Connector 8"/>
          <p:cNvCxnSpPr>
            <a:stCxn id="6" idx="3"/>
            <a:endCxn id="4" idx="1"/>
          </p:cNvCxnSpPr>
          <p:nvPr/>
        </p:nvCxnSpPr>
        <p:spPr>
          <a:xfrm flipV="1">
            <a:off x="2957148" y="4138465"/>
            <a:ext cx="495018" cy="479019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7682957" y="4514572"/>
            <a:ext cx="1524000" cy="11291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simple_switch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(BMv2</a:t>
            </a:r>
            <a:br>
              <a:rPr lang="en-US" dirty="0" smtClean="0"/>
            </a:br>
            <a:r>
              <a:rPr lang="en-US" dirty="0" smtClean="0"/>
              <a:t>data-plane simulator)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5465264" y="3953799"/>
            <a:ext cx="77263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mtClean="0"/>
              <a:t>p.json</a:t>
            </a:r>
            <a:endParaRPr lang="en-US" dirty="0" smtClean="0"/>
          </a:p>
        </p:txBody>
      </p:sp>
      <p:cxnSp>
        <p:nvCxnSpPr>
          <p:cNvPr id="24" name="Straight Arrow Connector 23"/>
          <p:cNvCxnSpPr>
            <a:stCxn id="4" idx="3"/>
            <a:endCxn id="19" idx="1"/>
          </p:cNvCxnSpPr>
          <p:nvPr/>
        </p:nvCxnSpPr>
        <p:spPr>
          <a:xfrm>
            <a:off x="4976166" y="4138465"/>
            <a:ext cx="48909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7438343" y="2720645"/>
            <a:ext cx="2013228" cy="112915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simple_switch_CLI</a:t>
            </a:r>
            <a:endParaRPr lang="en-US" dirty="0" smtClean="0"/>
          </a:p>
          <a:p>
            <a:pPr algn="ctr"/>
            <a:r>
              <a:rPr lang="en-US" dirty="0" smtClean="0"/>
              <a:t>(control-plane)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8616946" y="4008642"/>
            <a:ext cx="1260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RPC (Thrift)</a:t>
            </a:r>
            <a:endParaRPr lang="en-US" dirty="0"/>
          </a:p>
        </p:txBody>
      </p:sp>
      <p:cxnSp>
        <p:nvCxnSpPr>
          <p:cNvPr id="30" name="Elbow Connector 29"/>
          <p:cNvCxnSpPr>
            <a:stCxn id="19" idx="3"/>
            <a:endCxn id="27" idx="1"/>
          </p:cNvCxnSpPr>
          <p:nvPr/>
        </p:nvCxnSpPr>
        <p:spPr>
          <a:xfrm flipV="1">
            <a:off x="6237896" y="3285222"/>
            <a:ext cx="1200447" cy="853243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2158738" y="3810143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or</a:t>
            </a:r>
            <a:endParaRPr lang="en-US"/>
          </a:p>
        </p:txBody>
      </p:sp>
      <p:cxnSp>
        <p:nvCxnSpPr>
          <p:cNvPr id="34" name="Elbow Connector 33"/>
          <p:cNvCxnSpPr>
            <a:stCxn id="19" idx="3"/>
            <a:endCxn id="17" idx="1"/>
          </p:cNvCxnSpPr>
          <p:nvPr/>
        </p:nvCxnSpPr>
        <p:spPr>
          <a:xfrm>
            <a:off x="6237896" y="4138465"/>
            <a:ext cx="1445061" cy="940684"/>
          </a:xfrm>
          <a:prstGeom prst="bentConnector3">
            <a:avLst>
              <a:gd name="adj1" fmla="val 41371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ight Arrow 37"/>
          <p:cNvSpPr/>
          <p:nvPr/>
        </p:nvSpPr>
        <p:spPr>
          <a:xfrm>
            <a:off x="7189251" y="5263815"/>
            <a:ext cx="493706" cy="365760"/>
          </a:xfrm>
          <a:prstGeom prst="rightArrow">
            <a:avLst>
              <a:gd name="adj1" fmla="val 50000"/>
              <a:gd name="adj2" fmla="val 54546"/>
            </a:avLst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ight Arrow 38"/>
          <p:cNvSpPr/>
          <p:nvPr/>
        </p:nvSpPr>
        <p:spPr>
          <a:xfrm>
            <a:off x="9204718" y="5277966"/>
            <a:ext cx="493706" cy="365760"/>
          </a:xfrm>
          <a:prstGeom prst="rightArrow">
            <a:avLst>
              <a:gd name="adj1" fmla="val 50000"/>
              <a:gd name="adj2" fmla="val 54546"/>
            </a:avLst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/>
          <p:cNvSpPr txBox="1"/>
          <p:nvPr/>
        </p:nvSpPr>
        <p:spPr>
          <a:xfrm>
            <a:off x="6077023" y="5263815"/>
            <a:ext cx="1112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Packets in</a:t>
            </a:r>
            <a:endParaRPr lang="en-US"/>
          </a:p>
        </p:txBody>
      </p:sp>
      <p:sp>
        <p:nvSpPr>
          <p:cNvPr id="41" name="TextBox 40"/>
          <p:cNvSpPr txBox="1"/>
          <p:nvPr/>
        </p:nvSpPr>
        <p:spPr>
          <a:xfrm>
            <a:off x="9698424" y="5263815"/>
            <a:ext cx="1258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Packets out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7439738" y="1576122"/>
            <a:ext cx="2011833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mtClean="0"/>
              <a:t>table management </a:t>
            </a:r>
            <a:br>
              <a:rPr lang="en-US" smtClean="0"/>
            </a:br>
            <a:r>
              <a:rPr lang="en-US" smtClean="0"/>
              <a:t>commands</a:t>
            </a:r>
            <a:endParaRPr lang="en-US" dirty="0" smtClean="0"/>
          </a:p>
        </p:txBody>
      </p:sp>
      <p:sp>
        <p:nvSpPr>
          <p:cNvPr id="44" name="Down Arrow 43"/>
          <p:cNvSpPr/>
          <p:nvPr/>
        </p:nvSpPr>
        <p:spPr>
          <a:xfrm>
            <a:off x="8204662" y="2227811"/>
            <a:ext cx="412284" cy="492834"/>
          </a:xfrm>
          <a:prstGeom prst="downArrow">
            <a:avLst/>
          </a:prstGeom>
          <a:solidFill>
            <a:schemeClr val="accent4">
              <a:lumMod val="20000"/>
              <a:lumOff val="8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Down Arrow 44"/>
          <p:cNvSpPr/>
          <p:nvPr/>
        </p:nvSpPr>
        <p:spPr>
          <a:xfrm>
            <a:off x="8238815" y="3849798"/>
            <a:ext cx="412284" cy="664773"/>
          </a:xfrm>
          <a:prstGeom prst="downArrow">
            <a:avLst/>
          </a:prstGeom>
          <a:solidFill>
            <a:schemeClr val="accent4">
              <a:lumMod val="20000"/>
              <a:lumOff val="8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72918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9764" y="180561"/>
            <a:ext cx="10515600" cy="856846"/>
          </a:xfrm>
        </p:spPr>
        <p:txBody>
          <a:bodyPr>
            <a:normAutofit/>
          </a:bodyPr>
          <a:lstStyle/>
          <a:p>
            <a:r>
              <a:rPr lang="en-US" dirty="0" smtClean="0"/>
              <a:t>Testing the BMv2 back-end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452166" y="3599749"/>
            <a:ext cx="1524000" cy="10774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p4c-bm2-ss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658394" y="3237967"/>
            <a:ext cx="1298753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P4_14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program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658395" y="4155819"/>
            <a:ext cx="1298753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P4_16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program +</a:t>
            </a:r>
          </a:p>
          <a:p>
            <a:r>
              <a:rPr lang="en-US" dirty="0" smtClean="0"/>
              <a:t>v1model.p4</a:t>
            </a:r>
          </a:p>
        </p:txBody>
      </p:sp>
      <p:cxnSp>
        <p:nvCxnSpPr>
          <p:cNvPr id="8" name="Elbow Connector 7"/>
          <p:cNvCxnSpPr>
            <a:stCxn id="8" idx="3"/>
            <a:endCxn id="7" idx="1"/>
          </p:cNvCxnSpPr>
          <p:nvPr/>
        </p:nvCxnSpPr>
        <p:spPr>
          <a:xfrm>
            <a:off x="2957147" y="3561133"/>
            <a:ext cx="495019" cy="577332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Elbow Connector 8"/>
          <p:cNvCxnSpPr>
            <a:stCxn id="9" idx="3"/>
            <a:endCxn id="7" idx="1"/>
          </p:cNvCxnSpPr>
          <p:nvPr/>
        </p:nvCxnSpPr>
        <p:spPr>
          <a:xfrm flipV="1">
            <a:off x="2957148" y="4138465"/>
            <a:ext cx="495018" cy="479019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7682957" y="4514572"/>
            <a:ext cx="1524000" cy="11291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simple_switch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(BMv2</a:t>
            </a:r>
            <a:br>
              <a:rPr lang="en-US" dirty="0" smtClean="0"/>
            </a:br>
            <a:r>
              <a:rPr lang="en-US" dirty="0" smtClean="0"/>
              <a:t>data-plane simulator)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465264" y="3953799"/>
            <a:ext cx="77263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mtClean="0"/>
              <a:t>p.json</a:t>
            </a:r>
            <a:endParaRPr lang="en-US" dirty="0" smtClean="0"/>
          </a:p>
        </p:txBody>
      </p:sp>
      <p:cxnSp>
        <p:nvCxnSpPr>
          <p:cNvPr id="12" name="Straight Arrow Connector 11"/>
          <p:cNvCxnSpPr>
            <a:stCxn id="7" idx="3"/>
            <a:endCxn id="22" idx="1"/>
          </p:cNvCxnSpPr>
          <p:nvPr/>
        </p:nvCxnSpPr>
        <p:spPr>
          <a:xfrm>
            <a:off x="4976166" y="4138465"/>
            <a:ext cx="48909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7438343" y="2720645"/>
            <a:ext cx="2013228" cy="112915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simple_switch_CLI</a:t>
            </a:r>
            <a:endParaRPr lang="en-US" dirty="0" smtClean="0"/>
          </a:p>
          <a:p>
            <a:pPr algn="ctr"/>
            <a:r>
              <a:rPr lang="en-US" dirty="0" smtClean="0"/>
              <a:t>(control-plane)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616946" y="4008642"/>
            <a:ext cx="1260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RPC (Thrift)</a:t>
            </a:r>
            <a:endParaRPr lang="en-US" dirty="0"/>
          </a:p>
        </p:txBody>
      </p:sp>
      <p:cxnSp>
        <p:nvCxnSpPr>
          <p:cNvPr id="15" name="Elbow Connector 14"/>
          <p:cNvCxnSpPr>
            <a:stCxn id="22" idx="3"/>
          </p:cNvCxnSpPr>
          <p:nvPr/>
        </p:nvCxnSpPr>
        <p:spPr>
          <a:xfrm flipV="1">
            <a:off x="6237896" y="3285222"/>
            <a:ext cx="1200447" cy="853243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158738" y="3810143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or</a:t>
            </a:r>
            <a:endParaRPr lang="en-US"/>
          </a:p>
        </p:txBody>
      </p:sp>
      <p:cxnSp>
        <p:nvCxnSpPr>
          <p:cNvPr id="17" name="Elbow Connector 16"/>
          <p:cNvCxnSpPr>
            <a:stCxn id="22" idx="3"/>
          </p:cNvCxnSpPr>
          <p:nvPr/>
        </p:nvCxnSpPr>
        <p:spPr>
          <a:xfrm>
            <a:off x="6237896" y="4138465"/>
            <a:ext cx="1445061" cy="940684"/>
          </a:xfrm>
          <a:prstGeom prst="bentConnector3">
            <a:avLst>
              <a:gd name="adj1" fmla="val 41371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ight Arrow 17"/>
          <p:cNvSpPr/>
          <p:nvPr/>
        </p:nvSpPr>
        <p:spPr>
          <a:xfrm>
            <a:off x="7189251" y="5263815"/>
            <a:ext cx="493706" cy="365760"/>
          </a:xfrm>
          <a:prstGeom prst="rightArrow">
            <a:avLst>
              <a:gd name="adj1" fmla="val 50000"/>
              <a:gd name="adj2" fmla="val 54546"/>
            </a:avLst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/>
          <p:cNvSpPr/>
          <p:nvPr/>
        </p:nvSpPr>
        <p:spPr>
          <a:xfrm>
            <a:off x="9204718" y="5277966"/>
            <a:ext cx="493706" cy="365760"/>
          </a:xfrm>
          <a:prstGeom prst="rightArrow">
            <a:avLst>
              <a:gd name="adj1" fmla="val 50000"/>
              <a:gd name="adj2" fmla="val 54546"/>
            </a:avLst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7439738" y="1576122"/>
            <a:ext cx="2011833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mtClean="0"/>
              <a:t>table management </a:t>
            </a:r>
            <a:br>
              <a:rPr lang="en-US" smtClean="0"/>
            </a:br>
            <a:r>
              <a:rPr lang="en-US" smtClean="0"/>
              <a:t>commands</a:t>
            </a:r>
            <a:endParaRPr lang="en-US" dirty="0" smtClean="0"/>
          </a:p>
        </p:txBody>
      </p:sp>
      <p:sp>
        <p:nvSpPr>
          <p:cNvPr id="23" name="Down Arrow 22"/>
          <p:cNvSpPr/>
          <p:nvPr/>
        </p:nvSpPr>
        <p:spPr>
          <a:xfrm>
            <a:off x="8204662" y="2227811"/>
            <a:ext cx="412284" cy="492834"/>
          </a:xfrm>
          <a:prstGeom prst="downArrow">
            <a:avLst/>
          </a:prstGeom>
          <a:solidFill>
            <a:schemeClr val="accent4">
              <a:lumMod val="20000"/>
              <a:lumOff val="8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Down Arrow 23"/>
          <p:cNvSpPr/>
          <p:nvPr/>
        </p:nvSpPr>
        <p:spPr>
          <a:xfrm>
            <a:off x="8238815" y="3849798"/>
            <a:ext cx="412284" cy="664773"/>
          </a:xfrm>
          <a:prstGeom prst="downArrow">
            <a:avLst/>
          </a:prstGeom>
          <a:solidFill>
            <a:schemeClr val="accent4">
              <a:lumMod val="20000"/>
              <a:lumOff val="8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2285855" y="1962036"/>
            <a:ext cx="67129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/>
              <a:t>p</a:t>
            </a:r>
            <a:r>
              <a:rPr lang="en-US" smtClean="0"/>
              <a:t>.stf</a:t>
            </a:r>
            <a:endParaRPr lang="en-US" dirty="0" smtClean="0"/>
          </a:p>
        </p:txBody>
      </p:sp>
      <p:sp>
        <p:nvSpPr>
          <p:cNvPr id="26" name="Rectangle 25"/>
          <p:cNvSpPr/>
          <p:nvPr/>
        </p:nvSpPr>
        <p:spPr>
          <a:xfrm>
            <a:off x="3452166" y="1607986"/>
            <a:ext cx="1524000" cy="1077432"/>
          </a:xfrm>
          <a:prstGeom prst="rect">
            <a:avLst/>
          </a:prstGeom>
          <a:solidFill>
            <a:srgbClr val="FF8AD8"/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run-bmv2-test.py</a:t>
            </a:r>
            <a:endParaRPr lang="en-US" dirty="0"/>
          </a:p>
        </p:txBody>
      </p:sp>
      <p:cxnSp>
        <p:nvCxnSpPr>
          <p:cNvPr id="27" name="Straight Arrow Connector 26"/>
          <p:cNvCxnSpPr>
            <a:stCxn id="25" idx="3"/>
            <a:endCxn id="26" idx="1"/>
          </p:cNvCxnSpPr>
          <p:nvPr/>
        </p:nvCxnSpPr>
        <p:spPr>
          <a:xfrm>
            <a:off x="2957147" y="2146702"/>
            <a:ext cx="49501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30"/>
          <p:cNvCxnSpPr>
            <a:stCxn id="26" idx="3"/>
            <a:endCxn id="22" idx="1"/>
          </p:cNvCxnSpPr>
          <p:nvPr/>
        </p:nvCxnSpPr>
        <p:spPr>
          <a:xfrm flipV="1">
            <a:off x="4976166" y="1899288"/>
            <a:ext cx="2463572" cy="247414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6301047" y="5274394"/>
            <a:ext cx="88820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mtClean="0"/>
              <a:t>in.pcap</a:t>
            </a:r>
            <a:endParaRPr lang="en-US" dirty="0" smtClean="0"/>
          </a:p>
        </p:txBody>
      </p:sp>
      <p:cxnSp>
        <p:nvCxnSpPr>
          <p:cNvPr id="35" name="Elbow Connector 34"/>
          <p:cNvCxnSpPr>
            <a:stCxn id="26" idx="3"/>
            <a:endCxn id="34" idx="1"/>
          </p:cNvCxnSpPr>
          <p:nvPr/>
        </p:nvCxnSpPr>
        <p:spPr>
          <a:xfrm>
            <a:off x="4976166" y="2146702"/>
            <a:ext cx="1324881" cy="3312358"/>
          </a:xfrm>
          <a:prstGeom prst="bentConnector3">
            <a:avLst>
              <a:gd name="adj1" fmla="val 22393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9698424" y="5979497"/>
            <a:ext cx="1042914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mtClean="0"/>
              <a:t>expected</a:t>
            </a:r>
            <a:br>
              <a:rPr lang="en-US" smtClean="0"/>
            </a:br>
            <a:r>
              <a:rPr lang="en-US" smtClean="0"/>
              <a:t>packets</a:t>
            </a:r>
            <a:endParaRPr lang="en-US" dirty="0" smtClean="0"/>
          </a:p>
        </p:txBody>
      </p:sp>
      <p:sp>
        <p:nvSpPr>
          <p:cNvPr id="43" name="TextBox 42"/>
          <p:cNvSpPr txBox="1"/>
          <p:nvPr/>
        </p:nvSpPr>
        <p:spPr>
          <a:xfrm>
            <a:off x="9698424" y="5274394"/>
            <a:ext cx="103029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mtClean="0"/>
              <a:t>out.pcap</a:t>
            </a:r>
            <a:endParaRPr lang="en-US" dirty="0" smtClean="0"/>
          </a:p>
        </p:txBody>
      </p:sp>
      <p:cxnSp>
        <p:nvCxnSpPr>
          <p:cNvPr id="44" name="Elbow Connector 43"/>
          <p:cNvCxnSpPr>
            <a:stCxn id="26" idx="3"/>
            <a:endCxn id="41" idx="1"/>
          </p:cNvCxnSpPr>
          <p:nvPr/>
        </p:nvCxnSpPr>
        <p:spPr>
          <a:xfrm>
            <a:off x="4976166" y="2146702"/>
            <a:ext cx="4722258" cy="4155961"/>
          </a:xfrm>
          <a:prstGeom prst="bentConnector3">
            <a:avLst>
              <a:gd name="adj1" fmla="val 6344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ight Brace 49"/>
          <p:cNvSpPr/>
          <p:nvPr/>
        </p:nvSpPr>
        <p:spPr>
          <a:xfrm>
            <a:off x="10864735" y="5274394"/>
            <a:ext cx="215599" cy="1351434"/>
          </a:xfrm>
          <a:prstGeom prst="rightBrace">
            <a:avLst>
              <a:gd name="adj1" fmla="val 43413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/>
          <p:cNvSpPr txBox="1"/>
          <p:nvPr/>
        </p:nvSpPr>
        <p:spPr>
          <a:xfrm>
            <a:off x="11080334" y="5765445"/>
            <a:ext cx="10117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compare</a:t>
            </a:r>
            <a:endParaRPr lang="en-US"/>
          </a:p>
        </p:txBody>
      </p:sp>
      <p:sp>
        <p:nvSpPr>
          <p:cNvPr id="52" name="TextBox 51"/>
          <p:cNvSpPr txBox="1"/>
          <p:nvPr/>
        </p:nvSpPr>
        <p:spPr>
          <a:xfrm>
            <a:off x="185823" y="6353123"/>
            <a:ext cx="3266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Currently open-loop testing only.</a:t>
            </a:r>
            <a:endParaRPr lang="en-US"/>
          </a:p>
        </p:txBody>
      </p:sp>
      <p:sp>
        <p:nvSpPr>
          <p:cNvPr id="54" name="TextBox 53"/>
          <p:cNvSpPr txBox="1"/>
          <p:nvPr/>
        </p:nvSpPr>
        <p:spPr>
          <a:xfrm>
            <a:off x="1818994" y="1312967"/>
            <a:ext cx="12094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smtClean="0"/>
              <a:t>simple test</a:t>
            </a:r>
            <a:br>
              <a:rPr lang="en-US" i="1" smtClean="0"/>
            </a:br>
            <a:r>
              <a:rPr lang="en-US" i="1" smtClean="0"/>
              <a:t>framework</a:t>
            </a:r>
            <a:endParaRPr lang="en-US" i="1" dirty="0"/>
          </a:p>
        </p:txBody>
      </p:sp>
      <p:cxnSp>
        <p:nvCxnSpPr>
          <p:cNvPr id="55" name="Elbow Connector 54"/>
          <p:cNvCxnSpPr>
            <a:stCxn id="51" idx="0"/>
            <a:endCxn id="26" idx="0"/>
          </p:cNvCxnSpPr>
          <p:nvPr/>
        </p:nvCxnSpPr>
        <p:spPr>
          <a:xfrm rot="16200000" flipV="1">
            <a:off x="5821459" y="694"/>
            <a:ext cx="4157459" cy="7372044"/>
          </a:xfrm>
          <a:prstGeom prst="bentConnector3">
            <a:avLst>
              <a:gd name="adj1" fmla="val 108498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218994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test framework language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0588" y="2146851"/>
            <a:ext cx="11744076" cy="403011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add test1 0 data.f1:0x****0101 setb1(val:0x7f, 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port:2)</a:t>
            </a:r>
            <a:br>
              <a:rPr lang="en-US" sz="24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add 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ex1 100 extra$0.h:0x25** act1(val:0x25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)</a:t>
            </a:r>
          </a:p>
          <a:p>
            <a:pPr marL="0" indent="0">
              <a:buNone/>
            </a:pP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setdefault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test 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compare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()</a:t>
            </a:r>
            <a:endParaRPr lang="en-US" sz="2400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expect 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2 00000101 ******** **** 7f 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66</a:t>
            </a:r>
            <a:br>
              <a:rPr lang="en-US" sz="24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packet 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0 00000101 00000202 0303 55 66 7777 88 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00</a:t>
            </a:r>
            <a:br>
              <a:rPr lang="en-US" sz="24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expect 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3 00000202 ******** **** 07 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66</a:t>
            </a:r>
            <a:br>
              <a:rPr lang="en-US" sz="24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packet 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2 00000202 00000303 0404 55 66 7777 88 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00</a:t>
            </a:r>
          </a:p>
          <a:p>
            <a:pPr marL="0" indent="0">
              <a:buNone/>
            </a:pPr>
            <a:endParaRPr lang="en-US" sz="2400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# comment</a:t>
            </a:r>
          </a:p>
          <a:p>
            <a:endParaRPr lang="en-US" sz="2400" dirty="0"/>
          </a:p>
        </p:txBody>
      </p:sp>
      <p:sp>
        <p:nvSpPr>
          <p:cNvPr id="4" name="Rectangle 3"/>
          <p:cNvSpPr/>
          <p:nvPr/>
        </p:nvSpPr>
        <p:spPr>
          <a:xfrm>
            <a:off x="9643216" y="2378167"/>
            <a:ext cx="2251935" cy="3349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mtClean="0"/>
              <a:t>Add table entries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9643216" y="3038125"/>
            <a:ext cx="2251935" cy="3349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mtClean="0"/>
              <a:t>Set default action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9643216" y="3419788"/>
            <a:ext cx="2251935" cy="3349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mtClean="0"/>
              <a:t>Expected packets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643216" y="3994454"/>
            <a:ext cx="2251935" cy="3349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smtClean="0"/>
              <a:t>Sent packets</a:t>
            </a:r>
            <a:endParaRPr lang="en-US" dirty="0"/>
          </a:p>
        </p:txBody>
      </p:sp>
      <p:cxnSp>
        <p:nvCxnSpPr>
          <p:cNvPr id="9" name="Straight Arrow Connector 8"/>
          <p:cNvCxnSpPr>
            <a:stCxn id="6" idx="1"/>
          </p:cNvCxnSpPr>
          <p:nvPr/>
        </p:nvCxnSpPr>
        <p:spPr>
          <a:xfrm flipH="1" flipV="1">
            <a:off x="8476090" y="3587239"/>
            <a:ext cx="1167126" cy="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6" idx="1"/>
          </p:cNvCxnSpPr>
          <p:nvPr/>
        </p:nvCxnSpPr>
        <p:spPr>
          <a:xfrm flipH="1">
            <a:off x="8476090" y="3587240"/>
            <a:ext cx="1167126" cy="63339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7" idx="1"/>
          </p:cNvCxnSpPr>
          <p:nvPr/>
        </p:nvCxnSpPr>
        <p:spPr>
          <a:xfrm flipH="1" flipV="1">
            <a:off x="8476090" y="3936453"/>
            <a:ext cx="1167126" cy="22545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7" idx="1"/>
          </p:cNvCxnSpPr>
          <p:nvPr/>
        </p:nvCxnSpPr>
        <p:spPr>
          <a:xfrm flipH="1">
            <a:off x="8547652" y="4161906"/>
            <a:ext cx="1095564" cy="40721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492590" y="5774700"/>
            <a:ext cx="1694019" cy="3349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mtClean="0"/>
              <a:t>Switch interface</a:t>
            </a:r>
            <a:endParaRPr lang="en-US" dirty="0"/>
          </a:p>
        </p:txBody>
      </p:sp>
      <p:cxnSp>
        <p:nvCxnSpPr>
          <p:cNvPr id="20" name="Straight Arrow Connector 19"/>
          <p:cNvCxnSpPr>
            <a:stCxn id="19" idx="0"/>
          </p:cNvCxnSpPr>
          <p:nvPr/>
        </p:nvCxnSpPr>
        <p:spPr>
          <a:xfrm flipV="1">
            <a:off x="1339600" y="4707172"/>
            <a:ext cx="226807" cy="106752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1789043" y="4983634"/>
            <a:ext cx="6615486" cy="3349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smtClean="0"/>
              <a:t>Packet contents in hex (prefix of contents for received packets)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838200" y="1477045"/>
            <a:ext cx="1318223" cy="3349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mtClean="0"/>
              <a:t>Table name</a:t>
            </a:r>
            <a:endParaRPr lang="en-US" dirty="0"/>
          </a:p>
        </p:txBody>
      </p:sp>
      <p:cxnSp>
        <p:nvCxnSpPr>
          <p:cNvPr id="26" name="Straight Arrow Connector 25"/>
          <p:cNvCxnSpPr>
            <a:stCxn id="25" idx="2"/>
          </p:cNvCxnSpPr>
          <p:nvPr/>
        </p:nvCxnSpPr>
        <p:spPr>
          <a:xfrm flipH="1">
            <a:off x="1453003" y="1811948"/>
            <a:ext cx="44309" cy="39056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2428461" y="1477045"/>
            <a:ext cx="1539240" cy="3349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mtClean="0"/>
              <a:t>Table key field</a:t>
            </a:r>
            <a:endParaRPr lang="en-US" dirty="0"/>
          </a:p>
        </p:txBody>
      </p:sp>
      <p:cxnSp>
        <p:nvCxnSpPr>
          <p:cNvPr id="30" name="Straight Arrow Connector 29"/>
          <p:cNvCxnSpPr>
            <a:stCxn id="29" idx="2"/>
          </p:cNvCxnSpPr>
          <p:nvPr/>
        </p:nvCxnSpPr>
        <p:spPr>
          <a:xfrm flipH="1">
            <a:off x="3043265" y="1811948"/>
            <a:ext cx="154816" cy="39056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4018721" y="1288427"/>
            <a:ext cx="1777779" cy="52352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mtClean="0"/>
              <a:t>Key value</a:t>
            </a:r>
            <a:br>
              <a:rPr lang="en-US" smtClean="0"/>
            </a:br>
            <a:r>
              <a:rPr lang="en-US" smtClean="0"/>
              <a:t>(</a:t>
            </a:r>
            <a:r>
              <a:rPr lang="en-US" dirty="0" smtClean="0"/>
              <a:t>hex, bin or </a:t>
            </a:r>
            <a:r>
              <a:rPr lang="en-US" dirty="0" err="1" smtClean="0"/>
              <a:t>oct</a:t>
            </a:r>
            <a:r>
              <a:rPr lang="en-US" dirty="0" smtClean="0"/>
              <a:t>)</a:t>
            </a:r>
            <a:endParaRPr lang="en-US" dirty="0"/>
          </a:p>
        </p:txBody>
      </p:sp>
      <p:cxnSp>
        <p:nvCxnSpPr>
          <p:cNvPr id="33" name="Straight Arrow Connector 32"/>
          <p:cNvCxnSpPr>
            <a:stCxn id="32" idx="2"/>
          </p:cNvCxnSpPr>
          <p:nvPr/>
        </p:nvCxnSpPr>
        <p:spPr>
          <a:xfrm flipH="1">
            <a:off x="4699221" y="1811949"/>
            <a:ext cx="208390" cy="39056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5847520" y="1477045"/>
            <a:ext cx="1372264" cy="31105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mtClean="0"/>
              <a:t>Action name</a:t>
            </a:r>
            <a:endParaRPr lang="en-US" dirty="0"/>
          </a:p>
        </p:txBody>
      </p:sp>
      <p:cxnSp>
        <p:nvCxnSpPr>
          <p:cNvPr id="37" name="Straight Arrow Connector 36"/>
          <p:cNvCxnSpPr>
            <a:stCxn id="36" idx="2"/>
          </p:cNvCxnSpPr>
          <p:nvPr/>
        </p:nvCxnSpPr>
        <p:spPr>
          <a:xfrm flipH="1">
            <a:off x="6297434" y="1788095"/>
            <a:ext cx="236218" cy="39056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7658798" y="1477045"/>
            <a:ext cx="1372264" cy="31105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smtClean="0"/>
              <a:t>Action data</a:t>
            </a:r>
            <a:endParaRPr lang="en-US" dirty="0"/>
          </a:p>
        </p:txBody>
      </p:sp>
      <p:cxnSp>
        <p:nvCxnSpPr>
          <p:cNvPr id="41" name="Straight Arrow Connector 40"/>
          <p:cNvCxnSpPr>
            <a:stCxn id="40" idx="2"/>
          </p:cNvCxnSpPr>
          <p:nvPr/>
        </p:nvCxnSpPr>
        <p:spPr>
          <a:xfrm flipH="1">
            <a:off x="7270804" y="1788095"/>
            <a:ext cx="1074126" cy="41441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40" idx="2"/>
          </p:cNvCxnSpPr>
          <p:nvPr/>
        </p:nvCxnSpPr>
        <p:spPr>
          <a:xfrm>
            <a:off x="8344930" y="1788095"/>
            <a:ext cx="329943" cy="41441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ight Brace 46"/>
          <p:cNvSpPr/>
          <p:nvPr/>
        </p:nvSpPr>
        <p:spPr>
          <a:xfrm rot="5400000">
            <a:off x="4932672" y="1571377"/>
            <a:ext cx="268628" cy="6555887"/>
          </a:xfrm>
          <a:prstGeom prst="rightBrace">
            <a:avLst>
              <a:gd name="adj1" fmla="val 49773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/>
          <p:cNvSpPr txBox="1"/>
          <p:nvPr/>
        </p:nvSpPr>
        <p:spPr>
          <a:xfrm>
            <a:off x="5343277" y="6051163"/>
            <a:ext cx="14734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 = don’t care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78701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Compiling and running switch.p4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961674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The largest public P4 program: see </a:t>
            </a:r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github.com/p4lang/switch</a:t>
            </a:r>
            <a:endParaRPr lang="en-US" dirty="0" smtClean="0"/>
          </a:p>
          <a:p>
            <a:r>
              <a:rPr lang="en-US" dirty="0" smtClean="0"/>
              <a:t>Lots of available tests (PTF tests)</a:t>
            </a:r>
            <a:endParaRPr lang="en-US" dirty="0"/>
          </a:p>
          <a:p>
            <a:r>
              <a:rPr lang="en-US" dirty="0" smtClean="0"/>
              <a:t>You use the new P4 compiler to generate a JSON file</a:t>
            </a:r>
          </a:p>
          <a:p>
            <a:r>
              <a:rPr lang="en-US" dirty="0" smtClean="0"/>
              <a:t>You use the old P4 compiler to generate the control-plane APIs from the JSON</a:t>
            </a:r>
          </a:p>
          <a:p>
            <a:r>
              <a:rPr lang="en-US" dirty="0" smtClean="0"/>
              <a:t>Modify the switch/p4-build/bmv2/</a:t>
            </a:r>
            <a:r>
              <a:rPr lang="en-US" dirty="0" err="1" smtClean="0"/>
              <a:t>Makefile.am</a:t>
            </a:r>
            <a:r>
              <a:rPr lang="en-US" dirty="0" smtClean="0"/>
              <a:t> as follows:</a:t>
            </a:r>
          </a:p>
          <a:p>
            <a:pPr marL="0" indent="0">
              <a:buNone/>
            </a:pPr>
            <a:r>
              <a:rPr lang="en-US" dirty="0"/>
              <a:t>-       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PYTHONPATH=$$PYTHONPATH:$(MY_PYTHONPATH) $(P4C_BM) --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pd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$(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builddir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)/p4_pd/ --p4-prefix $(P4_PREFIX) --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json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$(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builddir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)/$(P4_JSON_OUTPUT) $(P4_PATH)</a:t>
            </a:r>
          </a:p>
          <a:p>
            <a:pPr marL="0" indent="0">
              <a:buNone/>
            </a:pP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+       $</a:t>
            </a:r>
            <a:r>
              <a:rPr lang="en-US" sz="16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(P4CNEW)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-o $(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builddir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)/$(P4_JSON_OUTPUT) --</a:t>
            </a:r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p4-14 </a:t>
            </a:r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$(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P4_PATH)</a:t>
            </a:r>
          </a:p>
          <a:p>
            <a:pPr marL="0" indent="0">
              <a:buNone/>
            </a:pP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+       PYTHONPATH=$$PYTHONPATH:$(MY_PYTHONPATH) $(P4C_BM) --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pd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-from-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json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--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pd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$(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builddir</a:t>
            </a:r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)/$(P4_NAME) 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--p4-prefix $(P4_PREFIX) </a:t>
            </a:r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$(P4C_BM_FLAGS) $(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builddir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)/$(P4_JSON_OUTPUT</a:t>
            </a:r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)</a:t>
            </a:r>
          </a:p>
          <a:p>
            <a:r>
              <a:rPr lang="en-US" dirty="0" smtClean="0"/>
              <a:t>Make P4CNEW point to p4c-bm2-ss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8346" y="217466"/>
            <a:ext cx="2151611" cy="1620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56185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eBPF</a:t>
            </a:r>
            <a:r>
              <a:rPr lang="en-US" dirty="0" smtClean="0"/>
              <a:t> Back-end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</a:t>
            </a:r>
            <a:r>
              <a:rPr lang="en-US" dirty="0" err="1"/>
              <a:t>Berkeley_Packet_Filter</a:t>
            </a:r>
            <a:endParaRPr lang="en-US" dirty="0"/>
          </a:p>
          <a:p>
            <a:r>
              <a:rPr lang="en-US" dirty="0" smtClean="0"/>
              <a:t>Compiles programs written for ebpf_model.p4</a:t>
            </a:r>
          </a:p>
          <a:p>
            <a:r>
              <a:rPr lang="en-US" dirty="0" smtClean="0"/>
              <a:t>Converts IR to a restricted subset of C, which can be further compiled using LLVM to </a:t>
            </a:r>
            <a:r>
              <a:rPr lang="en-US" dirty="0" err="1" smtClean="0"/>
              <a:t>eBPF</a:t>
            </a:r>
            <a:endParaRPr lang="en-US" dirty="0" smtClean="0"/>
          </a:p>
          <a:p>
            <a:r>
              <a:rPr lang="en-US" dirty="0" smtClean="0"/>
              <a:t>Can be used to program the Linux kernel</a:t>
            </a:r>
          </a:p>
          <a:p>
            <a:r>
              <a:rPr lang="en-US" dirty="0" smtClean="0"/>
              <a:t>Currently restricted to writing packet filters</a:t>
            </a:r>
          </a:p>
          <a:p>
            <a:r>
              <a:rPr lang="en-US" dirty="0" smtClean="0"/>
              <a:t>[TODO] add instructions showing how to use it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39183" y="174196"/>
            <a:ext cx="2204293" cy="2593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0755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Compiler structure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358030" y="2965839"/>
            <a:ext cx="1495031" cy="19450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Mid-end</a:t>
            </a:r>
          </a:p>
        </p:txBody>
      </p:sp>
      <p:sp>
        <p:nvSpPr>
          <p:cNvPr id="5" name="Rectangle 4"/>
          <p:cNvSpPr/>
          <p:nvPr/>
        </p:nvSpPr>
        <p:spPr>
          <a:xfrm>
            <a:off x="2705553" y="2965839"/>
            <a:ext cx="1495031" cy="194507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Front-end</a:t>
            </a:r>
          </a:p>
        </p:txBody>
      </p:sp>
      <p:sp>
        <p:nvSpPr>
          <p:cNvPr id="6" name="Rectangle 5"/>
          <p:cNvSpPr/>
          <p:nvPr/>
        </p:nvSpPr>
        <p:spPr>
          <a:xfrm>
            <a:off x="7978352" y="2965839"/>
            <a:ext cx="1495031" cy="194507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Back-end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959509" y="3729595"/>
            <a:ext cx="5521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P4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486810" y="3729595"/>
            <a:ext cx="4700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/>
              <a:t>IR</a:t>
            </a:r>
            <a:endParaRPr lang="en-US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7114100" y="3729595"/>
            <a:ext cx="4700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/>
              <a:t>IR</a:t>
            </a:r>
            <a:endParaRPr lang="en-US" sz="2800" dirty="0"/>
          </a:p>
        </p:txBody>
      </p:sp>
      <p:sp>
        <p:nvSpPr>
          <p:cNvPr id="10" name="Right Arrow 9"/>
          <p:cNvSpPr/>
          <p:nvPr/>
        </p:nvSpPr>
        <p:spPr>
          <a:xfrm>
            <a:off x="2536760" y="3841928"/>
            <a:ext cx="168793" cy="34933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3" name="Right Arrow 12"/>
          <p:cNvSpPr/>
          <p:nvPr/>
        </p:nvSpPr>
        <p:spPr>
          <a:xfrm>
            <a:off x="4214110" y="3841928"/>
            <a:ext cx="168793" cy="34933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4" name="Right Arrow 13"/>
          <p:cNvSpPr/>
          <p:nvPr/>
        </p:nvSpPr>
        <p:spPr>
          <a:xfrm>
            <a:off x="5181192" y="3841928"/>
            <a:ext cx="168793" cy="34933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5" name="Right Arrow 14"/>
          <p:cNvSpPr/>
          <p:nvPr/>
        </p:nvSpPr>
        <p:spPr>
          <a:xfrm>
            <a:off x="6853061" y="3841928"/>
            <a:ext cx="168793" cy="34933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6" name="Right Arrow 15"/>
          <p:cNvSpPr/>
          <p:nvPr/>
        </p:nvSpPr>
        <p:spPr>
          <a:xfrm>
            <a:off x="7802990" y="3841928"/>
            <a:ext cx="168793" cy="34933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7" name="Left Brace 16"/>
          <p:cNvSpPr/>
          <p:nvPr/>
        </p:nvSpPr>
        <p:spPr>
          <a:xfrm rot="16200000">
            <a:off x="7240884" y="3224968"/>
            <a:ext cx="329551" cy="4006843"/>
          </a:xfrm>
          <a:prstGeom prst="leftBrace">
            <a:avLst>
              <a:gd name="adj1" fmla="val 30284"/>
              <a:gd name="adj2" fmla="val 50000"/>
            </a:avLst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6628002" y="5377485"/>
            <a:ext cx="1556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Target-specific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421964" y="4901410"/>
            <a:ext cx="2062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Target-independent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601640" y="1459855"/>
            <a:ext cx="11865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/>
              <a:t>Same </a:t>
            </a:r>
            <a:r>
              <a:rPr lang="en-US" sz="2400" i="1" smtClean="0"/>
              <a:t>IR</a:t>
            </a:r>
            <a:endParaRPr lang="en-US" sz="2400" i="1" dirty="0"/>
          </a:p>
        </p:txBody>
      </p:sp>
      <p:cxnSp>
        <p:nvCxnSpPr>
          <p:cNvPr id="22" name="Straight Arrow Connector 21"/>
          <p:cNvCxnSpPr>
            <a:stCxn id="20" idx="2"/>
            <a:endCxn id="8" idx="0"/>
          </p:cNvCxnSpPr>
          <p:nvPr/>
        </p:nvCxnSpPr>
        <p:spPr>
          <a:xfrm flipH="1">
            <a:off x="4721810" y="1921520"/>
            <a:ext cx="1473102" cy="1808075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20" idx="2"/>
            <a:endCxn id="9" idx="0"/>
          </p:cNvCxnSpPr>
          <p:nvPr/>
        </p:nvCxnSpPr>
        <p:spPr>
          <a:xfrm>
            <a:off x="6194912" y="1921520"/>
            <a:ext cx="1154188" cy="1808075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7279958" y="1369020"/>
            <a:ext cx="289181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i="1" dirty="0" smtClean="0"/>
              <a:t>IR with target-specific</a:t>
            </a:r>
          </a:p>
          <a:p>
            <a:pPr algn="ctr"/>
            <a:r>
              <a:rPr lang="en-US" sz="2400" i="1" dirty="0" smtClean="0"/>
              <a:t>extensions</a:t>
            </a:r>
            <a:endParaRPr lang="en-US" sz="2400" i="1" dirty="0"/>
          </a:p>
        </p:txBody>
      </p:sp>
      <p:cxnSp>
        <p:nvCxnSpPr>
          <p:cNvPr id="27" name="Straight Arrow Connector 26"/>
          <p:cNvCxnSpPr>
            <a:stCxn id="26" idx="2"/>
            <a:endCxn id="6" idx="0"/>
          </p:cNvCxnSpPr>
          <p:nvPr/>
        </p:nvCxnSpPr>
        <p:spPr>
          <a:xfrm>
            <a:off x="8725867" y="2200017"/>
            <a:ext cx="1" cy="765822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3939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 w="28575"/>
      </a:spPr>
      <a:bodyPr rtlCol="0" anchor="ctr"/>
      <a:lstStyle>
        <a:defPPr algn="ctr">
          <a:defRPr/>
        </a:defPPr>
      </a:lstStyle>
      <a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35787</TotalTime>
  <Words>4301</Words>
  <Application>Microsoft Office PowerPoint</Application>
  <PresentationFormat>Widescreen</PresentationFormat>
  <Paragraphs>940</Paragraphs>
  <Slides>87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87</vt:i4>
      </vt:variant>
    </vt:vector>
  </HeadingPairs>
  <TitlesOfParts>
    <vt:vector size="94" baseType="lpstr">
      <vt:lpstr>Arial</vt:lpstr>
      <vt:lpstr>Calibri</vt:lpstr>
      <vt:lpstr>Calibri Light</vt:lpstr>
      <vt:lpstr>Consolas</vt:lpstr>
      <vt:lpstr>HelveticaNeue</vt:lpstr>
      <vt:lpstr>Wingdings</vt:lpstr>
      <vt:lpstr>Office Theme</vt:lpstr>
      <vt:lpstr>P4 compiler architecture</vt:lpstr>
      <vt:lpstr>Compiler goals</vt:lpstr>
      <vt:lpstr>What’s in the box</vt:lpstr>
      <vt:lpstr>Example usage</vt:lpstr>
      <vt:lpstr>PowerPoint Presentation</vt:lpstr>
      <vt:lpstr>How do I get started writing compiler code?</vt:lpstr>
      <vt:lpstr>Presentation Outline</vt:lpstr>
      <vt:lpstr>Compiler architecture</vt:lpstr>
      <vt:lpstr>Compiler structure</vt:lpstr>
      <vt:lpstr>Front-end is a service</vt:lpstr>
      <vt:lpstr>Compiler flow</vt:lpstr>
      <vt:lpstr>Compilation stages</vt:lpstr>
      <vt:lpstr>Front-end passes</vt:lpstr>
      <vt:lpstr>Mid-end passes</vt:lpstr>
      <vt:lpstr>Back-end passes</vt:lpstr>
      <vt:lpstr>Implementation details</vt:lpstr>
      <vt:lpstr>Additional documentation</vt:lpstr>
      <vt:lpstr>Source Code Organization</vt:lpstr>
      <vt:lpstr>Repository</vt:lpstr>
      <vt:lpstr>Build process</vt:lpstr>
      <vt:lpstr>Compiler data flow</vt:lpstr>
      <vt:lpstr>Source organization</vt:lpstr>
      <vt:lpstr>Makefiles</vt:lpstr>
      <vt:lpstr>Bootstrapping</vt:lpstr>
      <vt:lpstr>Makefile.am top-level structure</vt:lpstr>
      <vt:lpstr>How do I create a new back-end?</vt:lpstr>
      <vt:lpstr>Coding guidelines</vt:lpstr>
      <vt:lpstr>IR and Visitors</vt:lpstr>
      <vt:lpstr>Intermediate Representation (IR)</vt:lpstr>
      <vt:lpstr>Visitor pattern</vt:lpstr>
      <vt:lpstr>Visitor kinds</vt:lpstr>
      <vt:lpstr>Top-level visitor interface</vt:lpstr>
      <vt:lpstr>IR rewriting using visitors</vt:lpstr>
      <vt:lpstr>Front-end IR</vt:lpstr>
      <vt:lpstr>Learning the IR by example</vt:lpstr>
      <vt:lpstr>IR definition files = Java-like language</vt:lpstr>
      <vt:lpstr>IR Generated C++ code (fragment)</vt:lpstr>
      <vt:lpstr>IR Definition language (1)</vt:lpstr>
      <vt:lpstr>IR Definition Language (2)</vt:lpstr>
      <vt:lpstr>Core IR Methods</vt:lpstr>
      <vt:lpstr>Custom hand-coded IR Classes</vt:lpstr>
      <vt:lpstr>Extending the IR</vt:lpstr>
      <vt:lpstr>Casting IR Nodes</vt:lpstr>
      <vt:lpstr>Understanding the front-end IR</vt:lpstr>
      <vt:lpstr>Visitors and the IR</vt:lpstr>
      <vt:lpstr>Core Inspector action (pseudo-code)</vt:lpstr>
      <vt:lpstr>Default implementation</vt:lpstr>
      <vt:lpstr>Example custom visitor declaration</vt:lpstr>
      <vt:lpstr>Example visitor method</vt:lpstr>
      <vt:lpstr>Example sequence of passes</vt:lpstr>
      <vt:lpstr>Core Transform action (pseudo-code)</vt:lpstr>
      <vt:lpstr>The original node</vt:lpstr>
      <vt:lpstr>Controlling the visit order</vt:lpstr>
      <vt:lpstr>Transforming and controlling the visit order</vt:lpstr>
      <vt:lpstr>Where am I (and how did I get here)</vt:lpstr>
      <vt:lpstr>Initializing a visitor</vt:lpstr>
      <vt:lpstr>Deleting an IR::Node</vt:lpstr>
      <vt:lpstr>Inserting an IR::Node</vt:lpstr>
      <vt:lpstr>I want to convert the program to something else (e.g. JSON)</vt:lpstr>
      <vt:lpstr>Error reporting</vt:lpstr>
      <vt:lpstr>Debugging hints</vt:lpstr>
      <vt:lpstr>Compiler bugs</vt:lpstr>
      <vt:lpstr>Determinism</vt:lpstr>
      <vt:lpstr>Dumping IR</vt:lpstr>
      <vt:lpstr>Debugging logs</vt:lpstr>
      <vt:lpstr>P4_14 (v1.0 / 1.1) front-end</vt:lpstr>
      <vt:lpstr>P4_16 compiler front-end</vt:lpstr>
      <vt:lpstr>Parsing P4_16 </vt:lpstr>
      <vt:lpstr>IR &lt;-&gt; P4</vt:lpstr>
      <vt:lpstr>Front-end passes</vt:lpstr>
      <vt:lpstr>Important classes</vt:lpstr>
      <vt:lpstr>ReferenceMap</vt:lpstr>
      <vt:lpstr>References example</vt:lpstr>
      <vt:lpstr>Type checking</vt:lpstr>
      <vt:lpstr>Type checking algorithm</vt:lpstr>
      <vt:lpstr>Other useful classes</vt:lpstr>
      <vt:lpstr>Evaluation</vt:lpstr>
      <vt:lpstr>What is the hard part?</vt:lpstr>
      <vt:lpstr>Sample back-ends</vt:lpstr>
      <vt:lpstr>p4test</vt:lpstr>
      <vt:lpstr>Testing the front-end and mid-ends</vt:lpstr>
      <vt:lpstr>BMv2 back-end</vt:lpstr>
      <vt:lpstr>Running BMv2</vt:lpstr>
      <vt:lpstr>Testing the BMv2 back-end</vt:lpstr>
      <vt:lpstr>Simple test framework language</vt:lpstr>
      <vt:lpstr>Compiling and running switch.p4</vt:lpstr>
      <vt:lpstr>eBPF Back-end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Next-generation P4 compiler architecture</dc:title>
  <dc:creator>Mihai Budiu</dc:creator>
  <cp:lastModifiedBy>Mihai Budiu</cp:lastModifiedBy>
  <cp:revision>394</cp:revision>
  <dcterms:created xsi:type="dcterms:W3CDTF">2015-11-12T20:04:41Z</dcterms:created>
  <dcterms:modified xsi:type="dcterms:W3CDTF">2016-06-11T00:43:59Z</dcterms:modified>
</cp:coreProperties>
</file>